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bookmarkIdSeed="2">
  <p:sldMasterIdLst>
    <p:sldMasterId id="2147483667" r:id="rId1"/>
  </p:sldMasterIdLst>
  <p:notesMasterIdLst>
    <p:notesMasterId r:id="rId20"/>
  </p:notesMasterIdLst>
  <p:sldIdLst>
    <p:sldId id="1299" r:id="rId2"/>
    <p:sldId id="475" r:id="rId3"/>
    <p:sldId id="477" r:id="rId4"/>
    <p:sldId id="482" r:id="rId5"/>
    <p:sldId id="483" r:id="rId6"/>
    <p:sldId id="1276" r:id="rId7"/>
    <p:sldId id="1279" r:id="rId8"/>
    <p:sldId id="526" r:id="rId9"/>
    <p:sldId id="1278" r:id="rId10"/>
    <p:sldId id="530" r:id="rId11"/>
    <p:sldId id="604" r:id="rId12"/>
    <p:sldId id="1307" r:id="rId13"/>
    <p:sldId id="1308" r:id="rId14"/>
    <p:sldId id="1302" r:id="rId15"/>
    <p:sldId id="1309" r:id="rId16"/>
    <p:sldId id="1310" r:id="rId17"/>
    <p:sldId id="1317" r:id="rId18"/>
    <p:sldId id="1323" r:id="rId19"/>
  </p:sldIdLst>
  <p:sldSz cx="9144000" cy="5143500" type="screen16x9"/>
  <p:notesSz cx="7104063" cy="10234613"/>
  <p:embeddedFontLst>
    <p:embeddedFont>
      <p:font typeface="Calibri" panose="020F0502020204030204" pitchFamily="34" charset="0"/>
      <p:regular r:id="rId21"/>
      <p:bold r:id="rId22"/>
      <p:italic r:id="rId23"/>
      <p:boldItalic r:id="rId24"/>
    </p:embeddedFont>
    <p:embeddedFont>
      <p:font typeface="Calibri Light" panose="020F0302020204030204" pitchFamily="34" charset="0"/>
      <p:regular r:id="rId25"/>
      <p:italic r:id="rId26"/>
    </p:embeddedFont>
    <p:embeddedFont>
      <p:font typeface="Tahoma" panose="020B0604030504040204" pitchFamily="34" charset="0"/>
      <p:regular r:id="rId27"/>
      <p:bold r:id="rId28"/>
    </p:embeddedFont>
    <p:embeddedFont>
      <p:font typeface="Tw Cen MT" panose="020B0602020104020603" pitchFamily="34" charset="0"/>
      <p:regular r:id="rId29"/>
      <p:bold r:id="rId30"/>
      <p:italic r:id="rId31"/>
      <p:boldItalic r:id="rId32"/>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8047"/>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88" autoAdjust="0"/>
    <p:restoredTop sz="94667"/>
  </p:normalViewPr>
  <p:slideViewPr>
    <p:cSldViewPr>
      <p:cViewPr>
        <p:scale>
          <a:sx n="100" d="100"/>
          <a:sy n="100" d="100"/>
        </p:scale>
        <p:origin x="972" y="726"/>
      </p:cViewPr>
      <p:guideLst>
        <p:guide orient="horz" pos="2880"/>
        <p:guide pos="2160"/>
        <p:guide orient="horz" pos="2160"/>
      </p:guideLst>
    </p:cSldViewPr>
  </p:slideViewPr>
  <p:notesTextViewPr>
    <p:cViewPr>
      <p:scale>
        <a:sx n="100" d="100"/>
        <a:sy n="100" d="100"/>
      </p:scale>
      <p:origin x="0" y="0"/>
    </p:cViewPr>
  </p:notesTextViewPr>
  <p:notesViewPr>
    <p:cSldViewPr showGuides="1">
      <p:cViewPr varScale="1">
        <p:scale>
          <a:sx n="78" d="100"/>
          <a:sy n="78" d="100"/>
        </p:scale>
        <p:origin x="3984" y="12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21" Type="http://schemas.openxmlformats.org/officeDocument/2006/relationships/font" Target="fonts/font1.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olfgang Dötsch" userId="e3fad0ae992c6881" providerId="LiveId" clId="{E02347F7-E234-452E-AD1C-D88FCF2900B1}"/>
    <pc:docChg chg="undo custSel addSld delSld modSld">
      <pc:chgData name="Wolfgang Dötsch" userId="e3fad0ae992c6881" providerId="LiveId" clId="{E02347F7-E234-452E-AD1C-D88FCF2900B1}" dt="2023-08-19T12:27:12.933" v="24" actId="47"/>
      <pc:docMkLst>
        <pc:docMk/>
      </pc:docMkLst>
      <pc:sldChg chg="del">
        <pc:chgData name="Wolfgang Dötsch" userId="e3fad0ae992c6881" providerId="LiveId" clId="{E02347F7-E234-452E-AD1C-D88FCF2900B1}" dt="2023-08-19T12:26:49.398" v="13" actId="47"/>
        <pc:sldMkLst>
          <pc:docMk/>
          <pc:sldMk cId="0" sldId="264"/>
        </pc:sldMkLst>
      </pc:sldChg>
      <pc:sldChg chg="delSp mod">
        <pc:chgData name="Wolfgang Dötsch" userId="e3fad0ae992c6881" providerId="LiveId" clId="{E02347F7-E234-452E-AD1C-D88FCF2900B1}" dt="2023-08-19T12:26:11.053" v="2" actId="478"/>
        <pc:sldMkLst>
          <pc:docMk/>
          <pc:sldMk cId="369068611" sldId="475"/>
        </pc:sldMkLst>
        <pc:picChg chg="del">
          <ac:chgData name="Wolfgang Dötsch" userId="e3fad0ae992c6881" providerId="LiveId" clId="{E02347F7-E234-452E-AD1C-D88FCF2900B1}" dt="2023-08-19T12:26:11.053" v="2" actId="478"/>
          <ac:picMkLst>
            <pc:docMk/>
            <pc:sldMk cId="369068611" sldId="475"/>
            <ac:picMk id="5" creationId="{00000000-0000-0000-0000-000000000000}"/>
          </ac:picMkLst>
        </pc:picChg>
      </pc:sldChg>
      <pc:sldChg chg="delSp mod">
        <pc:chgData name="Wolfgang Dötsch" userId="e3fad0ae992c6881" providerId="LiveId" clId="{E02347F7-E234-452E-AD1C-D88FCF2900B1}" dt="2023-08-19T12:26:12.738" v="3" actId="478"/>
        <pc:sldMkLst>
          <pc:docMk/>
          <pc:sldMk cId="1492125798" sldId="477"/>
        </pc:sldMkLst>
        <pc:picChg chg="del">
          <ac:chgData name="Wolfgang Dötsch" userId="e3fad0ae992c6881" providerId="LiveId" clId="{E02347F7-E234-452E-AD1C-D88FCF2900B1}" dt="2023-08-19T12:26:12.738" v="3" actId="478"/>
          <ac:picMkLst>
            <pc:docMk/>
            <pc:sldMk cId="1492125798" sldId="477"/>
            <ac:picMk id="4" creationId="{150C9CD8-17D1-F584-67FC-BEB95A5A0CC1}"/>
          </ac:picMkLst>
        </pc:picChg>
      </pc:sldChg>
      <pc:sldChg chg="delSp mod">
        <pc:chgData name="Wolfgang Dötsch" userId="e3fad0ae992c6881" providerId="LiveId" clId="{E02347F7-E234-452E-AD1C-D88FCF2900B1}" dt="2023-08-19T12:26:17.321" v="5" actId="478"/>
        <pc:sldMkLst>
          <pc:docMk/>
          <pc:sldMk cId="4011695348" sldId="483"/>
        </pc:sldMkLst>
        <pc:picChg chg="del">
          <ac:chgData name="Wolfgang Dötsch" userId="e3fad0ae992c6881" providerId="LiveId" clId="{E02347F7-E234-452E-AD1C-D88FCF2900B1}" dt="2023-08-19T12:26:17.321" v="5" actId="478"/>
          <ac:picMkLst>
            <pc:docMk/>
            <pc:sldMk cId="4011695348" sldId="483"/>
            <ac:picMk id="3" creationId="{00000000-0000-0000-0000-000000000000}"/>
          </ac:picMkLst>
        </pc:picChg>
      </pc:sldChg>
      <pc:sldChg chg="delSp mod">
        <pc:chgData name="Wolfgang Dötsch" userId="e3fad0ae992c6881" providerId="LiveId" clId="{E02347F7-E234-452E-AD1C-D88FCF2900B1}" dt="2023-08-19T12:26:21.282" v="6" actId="478"/>
        <pc:sldMkLst>
          <pc:docMk/>
          <pc:sldMk cId="1617301099" sldId="604"/>
        </pc:sldMkLst>
        <pc:picChg chg="del">
          <ac:chgData name="Wolfgang Dötsch" userId="e3fad0ae992c6881" providerId="LiveId" clId="{E02347F7-E234-452E-AD1C-D88FCF2900B1}" dt="2023-08-19T12:26:21.282" v="6" actId="478"/>
          <ac:picMkLst>
            <pc:docMk/>
            <pc:sldMk cId="1617301099" sldId="604"/>
            <ac:picMk id="5" creationId="{02E4A9FA-9B22-4701-B104-F98DE2D0723E}"/>
          </ac:picMkLst>
        </pc:picChg>
      </pc:sldChg>
      <pc:sldChg chg="delSp mod">
        <pc:chgData name="Wolfgang Dötsch" userId="e3fad0ae992c6881" providerId="LiveId" clId="{E02347F7-E234-452E-AD1C-D88FCF2900B1}" dt="2023-08-19T12:26:08.299" v="0" actId="478"/>
        <pc:sldMkLst>
          <pc:docMk/>
          <pc:sldMk cId="90650762" sldId="1299"/>
        </pc:sldMkLst>
        <pc:picChg chg="del">
          <ac:chgData name="Wolfgang Dötsch" userId="e3fad0ae992c6881" providerId="LiveId" clId="{E02347F7-E234-452E-AD1C-D88FCF2900B1}" dt="2023-08-19T12:26:08.299" v="0" actId="478"/>
          <ac:picMkLst>
            <pc:docMk/>
            <pc:sldMk cId="90650762" sldId="1299"/>
            <ac:picMk id="4" creationId="{8115FB3E-BA90-0F52-5AF9-F198D00D055D}"/>
          </ac:picMkLst>
        </pc:picChg>
      </pc:sldChg>
      <pc:sldChg chg="del">
        <pc:chgData name="Wolfgang Dötsch" userId="e3fad0ae992c6881" providerId="LiveId" clId="{E02347F7-E234-452E-AD1C-D88FCF2900B1}" dt="2023-08-19T12:26:14.686" v="4" actId="47"/>
        <pc:sldMkLst>
          <pc:docMk/>
          <pc:sldMk cId="662357120" sldId="1301"/>
        </pc:sldMkLst>
      </pc:sldChg>
      <pc:sldChg chg="delSp modSp mod">
        <pc:chgData name="Wolfgang Dötsch" userId="e3fad0ae992c6881" providerId="LiveId" clId="{E02347F7-E234-452E-AD1C-D88FCF2900B1}" dt="2023-08-19T12:26:35.415" v="11" actId="20577"/>
        <pc:sldMkLst>
          <pc:docMk/>
          <pc:sldMk cId="2581850745" sldId="1302"/>
        </pc:sldMkLst>
        <pc:spChg chg="mod">
          <ac:chgData name="Wolfgang Dötsch" userId="e3fad0ae992c6881" providerId="LiveId" clId="{E02347F7-E234-452E-AD1C-D88FCF2900B1}" dt="2023-08-19T12:26:35.415" v="11" actId="20577"/>
          <ac:spMkLst>
            <pc:docMk/>
            <pc:sldMk cId="2581850745" sldId="1302"/>
            <ac:spMk id="2" creationId="{7F39F4E4-FBB0-F9F6-4FF1-0849D43C436C}"/>
          </ac:spMkLst>
        </pc:spChg>
        <pc:picChg chg="del">
          <ac:chgData name="Wolfgang Dötsch" userId="e3fad0ae992c6881" providerId="LiveId" clId="{E02347F7-E234-452E-AD1C-D88FCF2900B1}" dt="2023-08-19T12:26:28.165" v="9" actId="478"/>
          <ac:picMkLst>
            <pc:docMk/>
            <pc:sldMk cId="2581850745" sldId="1302"/>
            <ac:picMk id="4" creationId="{E8F0A709-A34E-739E-0EC4-FAAFA08E6689}"/>
          </ac:picMkLst>
        </pc:picChg>
      </pc:sldChg>
      <pc:sldChg chg="delSp mod">
        <pc:chgData name="Wolfgang Dötsch" userId="e3fad0ae992c6881" providerId="LiveId" clId="{E02347F7-E234-452E-AD1C-D88FCF2900B1}" dt="2023-08-19T12:26:23.388" v="7" actId="478"/>
        <pc:sldMkLst>
          <pc:docMk/>
          <pc:sldMk cId="2022942931" sldId="1307"/>
        </pc:sldMkLst>
        <pc:picChg chg="del">
          <ac:chgData name="Wolfgang Dötsch" userId="e3fad0ae992c6881" providerId="LiveId" clId="{E02347F7-E234-452E-AD1C-D88FCF2900B1}" dt="2023-08-19T12:26:23.388" v="7" actId="478"/>
          <ac:picMkLst>
            <pc:docMk/>
            <pc:sldMk cId="2022942931" sldId="1307"/>
            <ac:picMk id="5" creationId="{02E4A9FA-9B22-4701-B104-F98DE2D0723E}"/>
          </ac:picMkLst>
        </pc:picChg>
      </pc:sldChg>
      <pc:sldChg chg="delSp mod">
        <pc:chgData name="Wolfgang Dötsch" userId="e3fad0ae992c6881" providerId="LiveId" clId="{E02347F7-E234-452E-AD1C-D88FCF2900B1}" dt="2023-08-19T12:26:24.943" v="8" actId="478"/>
        <pc:sldMkLst>
          <pc:docMk/>
          <pc:sldMk cId="101488561" sldId="1308"/>
        </pc:sldMkLst>
        <pc:picChg chg="del">
          <ac:chgData name="Wolfgang Dötsch" userId="e3fad0ae992c6881" providerId="LiveId" clId="{E02347F7-E234-452E-AD1C-D88FCF2900B1}" dt="2023-08-19T12:26:24.943" v="8" actId="478"/>
          <ac:picMkLst>
            <pc:docMk/>
            <pc:sldMk cId="101488561" sldId="1308"/>
            <ac:picMk id="5" creationId="{02E4A9FA-9B22-4701-B104-F98DE2D0723E}"/>
          </ac:picMkLst>
        </pc:picChg>
      </pc:sldChg>
      <pc:sldChg chg="del">
        <pc:chgData name="Wolfgang Dötsch" userId="e3fad0ae992c6881" providerId="LiveId" clId="{E02347F7-E234-452E-AD1C-D88FCF2900B1}" dt="2023-08-19T12:26:09.475" v="1" actId="47"/>
        <pc:sldMkLst>
          <pc:docMk/>
          <pc:sldMk cId="267445362" sldId="1311"/>
        </pc:sldMkLst>
      </pc:sldChg>
      <pc:sldChg chg="del">
        <pc:chgData name="Wolfgang Dötsch" userId="e3fad0ae992c6881" providerId="LiveId" clId="{E02347F7-E234-452E-AD1C-D88FCF2900B1}" dt="2023-08-19T12:27:12.933" v="24" actId="47"/>
        <pc:sldMkLst>
          <pc:docMk/>
          <pc:sldMk cId="2040696348" sldId="1315"/>
        </pc:sldMkLst>
      </pc:sldChg>
      <pc:sldChg chg="del">
        <pc:chgData name="Wolfgang Dötsch" userId="e3fad0ae992c6881" providerId="LiveId" clId="{E02347F7-E234-452E-AD1C-D88FCF2900B1}" dt="2023-08-19T12:26:29.865" v="10" actId="47"/>
        <pc:sldMkLst>
          <pc:docMk/>
          <pc:sldMk cId="4071389344" sldId="1316"/>
        </pc:sldMkLst>
      </pc:sldChg>
      <pc:sldChg chg="del">
        <pc:chgData name="Wolfgang Dötsch" userId="e3fad0ae992c6881" providerId="LiveId" clId="{E02347F7-E234-452E-AD1C-D88FCF2900B1}" dt="2023-08-19T12:26:48.200" v="12" actId="47"/>
        <pc:sldMkLst>
          <pc:docMk/>
          <pc:sldMk cId="1112019560" sldId="1318"/>
        </pc:sldMkLst>
      </pc:sldChg>
      <pc:sldChg chg="del">
        <pc:chgData name="Wolfgang Dötsch" userId="e3fad0ae992c6881" providerId="LiveId" clId="{E02347F7-E234-452E-AD1C-D88FCF2900B1}" dt="2023-08-19T12:27:08.260" v="22" actId="47"/>
        <pc:sldMkLst>
          <pc:docMk/>
          <pc:sldMk cId="1434105003" sldId="1319"/>
        </pc:sldMkLst>
      </pc:sldChg>
      <pc:sldChg chg="del">
        <pc:chgData name="Wolfgang Dötsch" userId="e3fad0ae992c6881" providerId="LiveId" clId="{E02347F7-E234-452E-AD1C-D88FCF2900B1}" dt="2023-08-19T12:27:04.257" v="18" actId="47"/>
        <pc:sldMkLst>
          <pc:docMk/>
          <pc:sldMk cId="1374452234" sldId="1320"/>
        </pc:sldMkLst>
      </pc:sldChg>
      <pc:sldChg chg="del">
        <pc:chgData name="Wolfgang Dötsch" userId="e3fad0ae992c6881" providerId="LiveId" clId="{E02347F7-E234-452E-AD1C-D88FCF2900B1}" dt="2023-08-19T12:27:09.130" v="23" actId="47"/>
        <pc:sldMkLst>
          <pc:docMk/>
          <pc:sldMk cId="185387252" sldId="1321"/>
        </pc:sldMkLst>
      </pc:sldChg>
      <pc:sldChg chg="add del">
        <pc:chgData name="Wolfgang Dötsch" userId="e3fad0ae992c6881" providerId="LiveId" clId="{E02347F7-E234-452E-AD1C-D88FCF2900B1}" dt="2023-08-19T12:27:01.906" v="16" actId="47"/>
        <pc:sldMkLst>
          <pc:docMk/>
          <pc:sldMk cId="1084185431" sldId="1322"/>
        </pc:sldMkLst>
      </pc:sldChg>
      <pc:sldChg chg="del">
        <pc:chgData name="Wolfgang Dötsch" userId="e3fad0ae992c6881" providerId="LiveId" clId="{E02347F7-E234-452E-AD1C-D88FCF2900B1}" dt="2023-08-19T12:27:05.157" v="19" actId="47"/>
        <pc:sldMkLst>
          <pc:docMk/>
          <pc:sldMk cId="4142927872" sldId="1324"/>
        </pc:sldMkLst>
      </pc:sldChg>
      <pc:sldChg chg="del">
        <pc:chgData name="Wolfgang Dötsch" userId="e3fad0ae992c6881" providerId="LiveId" clId="{E02347F7-E234-452E-AD1C-D88FCF2900B1}" dt="2023-08-19T12:27:02.836" v="17" actId="47"/>
        <pc:sldMkLst>
          <pc:docMk/>
          <pc:sldMk cId="1704105736" sldId="1325"/>
        </pc:sldMkLst>
      </pc:sldChg>
      <pc:sldChg chg="del">
        <pc:chgData name="Wolfgang Dötsch" userId="e3fad0ae992c6881" providerId="LiveId" clId="{E02347F7-E234-452E-AD1C-D88FCF2900B1}" dt="2023-08-19T12:27:06.697" v="20" actId="47"/>
        <pc:sldMkLst>
          <pc:docMk/>
          <pc:sldMk cId="4114318719" sldId="1326"/>
        </pc:sldMkLst>
      </pc:sldChg>
      <pc:sldChg chg="del">
        <pc:chgData name="Wolfgang Dötsch" userId="e3fad0ae992c6881" providerId="LiveId" clId="{E02347F7-E234-452E-AD1C-D88FCF2900B1}" dt="2023-08-19T12:27:07.356" v="21" actId="47"/>
        <pc:sldMkLst>
          <pc:docMk/>
          <pc:sldMk cId="4098780221" sldId="1327"/>
        </pc:sldMkLst>
      </pc:sldChg>
      <pc:sldMasterChg chg="delSldLayout">
        <pc:chgData name="Wolfgang Dötsch" userId="e3fad0ae992c6881" providerId="LiveId" clId="{E02347F7-E234-452E-AD1C-D88FCF2900B1}" dt="2023-08-19T12:27:12.933" v="24" actId="47"/>
        <pc:sldMasterMkLst>
          <pc:docMk/>
          <pc:sldMasterMk cId="1181201574" sldId="2147483667"/>
        </pc:sldMasterMkLst>
        <pc:sldLayoutChg chg="del">
          <pc:chgData name="Wolfgang Dötsch" userId="e3fad0ae992c6881" providerId="LiveId" clId="{E02347F7-E234-452E-AD1C-D88FCF2900B1}" dt="2023-08-19T12:27:12.933" v="24" actId="47"/>
          <pc:sldLayoutMkLst>
            <pc:docMk/>
            <pc:sldMasterMk cId="1181201574" sldId="2147483667"/>
            <pc:sldLayoutMk cId="3311524072" sldId="214748367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1"/>
            <a:ext cx="3078427" cy="511730"/>
          </a:xfrm>
          <a:prstGeom prst="rect">
            <a:avLst/>
          </a:prstGeom>
        </p:spPr>
        <p:txBody>
          <a:bodyPr vert="horz" lIns="99075" tIns="49538" rIns="99075" bIns="49538" rtlCol="0"/>
          <a:lstStyle>
            <a:lvl1pPr algn="l">
              <a:defRPr sz="1300"/>
            </a:lvl1pPr>
          </a:lstStyle>
          <a:p>
            <a:endParaRPr lang="de-DE"/>
          </a:p>
        </p:txBody>
      </p:sp>
      <p:sp>
        <p:nvSpPr>
          <p:cNvPr id="3" name="Datumsplatzhalter 2"/>
          <p:cNvSpPr>
            <a:spLocks noGrp="1"/>
          </p:cNvSpPr>
          <p:nvPr>
            <p:ph type="dt" idx="1"/>
          </p:nvPr>
        </p:nvSpPr>
        <p:spPr>
          <a:xfrm>
            <a:off x="4024403" y="1"/>
            <a:ext cx="3078427" cy="511730"/>
          </a:xfrm>
          <a:prstGeom prst="rect">
            <a:avLst/>
          </a:prstGeom>
        </p:spPr>
        <p:txBody>
          <a:bodyPr vert="horz" lIns="99075" tIns="49538" rIns="99075" bIns="49538" rtlCol="0"/>
          <a:lstStyle>
            <a:lvl1pPr algn="r">
              <a:defRPr sz="1300"/>
            </a:lvl1pPr>
          </a:lstStyle>
          <a:p>
            <a:fld id="{1702D941-DF40-462B-A73E-DC18CED7AD43}" type="datetimeFigureOut">
              <a:rPr lang="de-DE" smtClean="0"/>
              <a:t>19.08.2023</a:t>
            </a:fld>
            <a:endParaRPr lang="de-DE"/>
          </a:p>
        </p:txBody>
      </p:sp>
      <p:sp>
        <p:nvSpPr>
          <p:cNvPr id="4" name="Folienbildplatzhalter 3"/>
          <p:cNvSpPr>
            <a:spLocks noGrp="1" noRot="1" noChangeAspect="1"/>
          </p:cNvSpPr>
          <p:nvPr>
            <p:ph type="sldImg" idx="2"/>
          </p:nvPr>
        </p:nvSpPr>
        <p:spPr>
          <a:xfrm>
            <a:off x="141288" y="768350"/>
            <a:ext cx="6821487" cy="3838575"/>
          </a:xfrm>
          <a:prstGeom prst="rect">
            <a:avLst/>
          </a:prstGeom>
          <a:noFill/>
          <a:ln w="12700">
            <a:solidFill>
              <a:prstClr val="black"/>
            </a:solidFill>
          </a:ln>
        </p:spPr>
        <p:txBody>
          <a:bodyPr vert="horz" lIns="99075" tIns="49538" rIns="99075" bIns="49538" rtlCol="0" anchor="ctr"/>
          <a:lstStyle/>
          <a:p>
            <a:endParaRPr lang="de-DE"/>
          </a:p>
        </p:txBody>
      </p:sp>
      <p:sp>
        <p:nvSpPr>
          <p:cNvPr id="5" name="Notizenplatzhalter 4"/>
          <p:cNvSpPr>
            <a:spLocks noGrp="1"/>
          </p:cNvSpPr>
          <p:nvPr>
            <p:ph type="body" sz="quarter" idx="3"/>
          </p:nvPr>
        </p:nvSpPr>
        <p:spPr>
          <a:xfrm>
            <a:off x="710407" y="4861441"/>
            <a:ext cx="5683250" cy="4605575"/>
          </a:xfrm>
          <a:prstGeom prst="rect">
            <a:avLst/>
          </a:prstGeom>
        </p:spPr>
        <p:txBody>
          <a:bodyPr vert="horz" lIns="99075" tIns="49538" rIns="99075" bIns="49538"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1" y="9720515"/>
            <a:ext cx="3078427" cy="511730"/>
          </a:xfrm>
          <a:prstGeom prst="rect">
            <a:avLst/>
          </a:prstGeom>
        </p:spPr>
        <p:txBody>
          <a:bodyPr vert="horz" lIns="99075" tIns="49538" rIns="99075" bIns="49538" rtlCol="0" anchor="b"/>
          <a:lstStyle>
            <a:lvl1pPr algn="l">
              <a:defRPr sz="1300"/>
            </a:lvl1pPr>
          </a:lstStyle>
          <a:p>
            <a:endParaRPr lang="de-DE"/>
          </a:p>
        </p:txBody>
      </p:sp>
      <p:sp>
        <p:nvSpPr>
          <p:cNvPr id="7" name="Foliennummernplatzhalter 6"/>
          <p:cNvSpPr>
            <a:spLocks noGrp="1"/>
          </p:cNvSpPr>
          <p:nvPr>
            <p:ph type="sldNum" sz="quarter" idx="5"/>
          </p:nvPr>
        </p:nvSpPr>
        <p:spPr>
          <a:xfrm>
            <a:off x="4024403" y="9720515"/>
            <a:ext cx="3078427" cy="511730"/>
          </a:xfrm>
          <a:prstGeom prst="rect">
            <a:avLst/>
          </a:prstGeom>
        </p:spPr>
        <p:txBody>
          <a:bodyPr vert="horz" lIns="99075" tIns="49538" rIns="99075" bIns="49538" rtlCol="0" anchor="b"/>
          <a:lstStyle>
            <a:lvl1pPr algn="r">
              <a:defRPr sz="1300"/>
            </a:lvl1pPr>
          </a:lstStyle>
          <a:p>
            <a:fld id="{FEAE3EE8-B12C-4B4E-A701-0FEE329344D3}" type="slidenum">
              <a:rPr lang="de-DE" smtClean="0"/>
              <a:t>‹Nr.›</a:t>
            </a:fld>
            <a:endParaRPr lang="de-DE"/>
          </a:p>
        </p:txBody>
      </p:sp>
    </p:spTree>
    <p:extLst>
      <p:ext uri="{BB962C8B-B14F-4D97-AF65-F5344CB8AC3E}">
        <p14:creationId xmlns:p14="http://schemas.microsoft.com/office/powerpoint/2010/main" val="2404427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1"/>
          <p:cNvSpPr>
            <a:spLocks noGrp="1" noRot="1" noChangeAspect="1" noTextEdit="1"/>
          </p:cNvSpPr>
          <p:nvPr>
            <p:ph type="sldImg"/>
          </p:nvPr>
        </p:nvSpPr>
        <p:spPr bwMode="auto">
          <a:xfrm>
            <a:off x="-2452688" y="1106488"/>
            <a:ext cx="9836151" cy="55340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Rectangl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altLang="de-DE"/>
          </a:p>
        </p:txBody>
      </p:sp>
      <p:sp>
        <p:nvSpPr>
          <p:cNvPr id="2" name="Datumsplatzhalter 1">
            <a:extLst>
              <a:ext uri="{FF2B5EF4-FFF2-40B4-BE49-F238E27FC236}">
                <a16:creationId xmlns:a16="http://schemas.microsoft.com/office/drawing/2014/main" id="{39A90E8F-2F0B-4ED5-8F47-CD3577C716C7}"/>
              </a:ext>
            </a:extLst>
          </p:cNvPr>
          <p:cNvSpPr>
            <a:spLocks noGrp="1"/>
          </p:cNvSpPr>
          <p:nvPr>
            <p:ph type="dt" idx="1"/>
          </p:nvPr>
        </p:nvSpPr>
        <p:spPr/>
        <p:txBody>
          <a:bodyPr/>
          <a:lstStyle/>
          <a:p>
            <a:pPr>
              <a:defRPr/>
            </a:pPr>
            <a:endParaRPr lang="de-DE"/>
          </a:p>
        </p:txBody>
      </p:sp>
    </p:spTree>
    <p:extLst>
      <p:ext uri="{BB962C8B-B14F-4D97-AF65-F5344CB8AC3E}">
        <p14:creationId xmlns:p14="http://schemas.microsoft.com/office/powerpoint/2010/main" val="1749676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1"/>
          <p:cNvSpPr>
            <a:spLocks noGrp="1" noRot="1" noChangeAspect="1" noTextEdit="1"/>
          </p:cNvSpPr>
          <p:nvPr>
            <p:ph type="sldImg"/>
          </p:nvPr>
        </p:nvSpPr>
        <p:spPr bwMode="auto">
          <a:xfrm>
            <a:off x="-2452688" y="1106488"/>
            <a:ext cx="9836151" cy="55340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Rectangl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altLang="de-DE"/>
          </a:p>
        </p:txBody>
      </p:sp>
      <p:sp>
        <p:nvSpPr>
          <p:cNvPr id="2" name="Datumsplatzhalter 1">
            <a:extLst>
              <a:ext uri="{FF2B5EF4-FFF2-40B4-BE49-F238E27FC236}">
                <a16:creationId xmlns:a16="http://schemas.microsoft.com/office/drawing/2014/main" id="{39A90E8F-2F0B-4ED5-8F47-CD3577C716C7}"/>
              </a:ext>
            </a:extLst>
          </p:cNvPr>
          <p:cNvSpPr>
            <a:spLocks noGrp="1"/>
          </p:cNvSpPr>
          <p:nvPr>
            <p:ph type="dt" idx="1"/>
          </p:nvPr>
        </p:nvSpPr>
        <p:spPr/>
        <p:txBody>
          <a:bodyPr/>
          <a:lstStyle/>
          <a:p>
            <a:pPr>
              <a:defRPr/>
            </a:pPr>
            <a:endParaRPr lang="de-DE"/>
          </a:p>
        </p:txBody>
      </p:sp>
    </p:spTree>
    <p:extLst>
      <p:ext uri="{BB962C8B-B14F-4D97-AF65-F5344CB8AC3E}">
        <p14:creationId xmlns:p14="http://schemas.microsoft.com/office/powerpoint/2010/main" val="275956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1"/>
          <p:cNvSpPr>
            <a:spLocks noGrp="1" noRot="1" noChangeAspect="1" noTextEdit="1"/>
          </p:cNvSpPr>
          <p:nvPr>
            <p:ph type="sldImg"/>
          </p:nvPr>
        </p:nvSpPr>
        <p:spPr bwMode="auto">
          <a:xfrm>
            <a:off x="-2452688" y="1106488"/>
            <a:ext cx="9836151" cy="55340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Rectangl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altLang="de-DE"/>
          </a:p>
        </p:txBody>
      </p:sp>
      <p:sp>
        <p:nvSpPr>
          <p:cNvPr id="2" name="Datumsplatzhalter 1">
            <a:extLst>
              <a:ext uri="{FF2B5EF4-FFF2-40B4-BE49-F238E27FC236}">
                <a16:creationId xmlns:a16="http://schemas.microsoft.com/office/drawing/2014/main" id="{39A90E8F-2F0B-4ED5-8F47-CD3577C716C7}"/>
              </a:ext>
            </a:extLst>
          </p:cNvPr>
          <p:cNvSpPr>
            <a:spLocks noGrp="1"/>
          </p:cNvSpPr>
          <p:nvPr>
            <p:ph type="dt" idx="1"/>
          </p:nvPr>
        </p:nvSpPr>
        <p:spPr/>
        <p:txBody>
          <a:bodyPr/>
          <a:lstStyle/>
          <a:p>
            <a:pPr>
              <a:defRPr/>
            </a:pPr>
            <a:endParaRPr lang="de-DE"/>
          </a:p>
        </p:txBody>
      </p:sp>
    </p:spTree>
    <p:extLst>
      <p:ext uri="{BB962C8B-B14F-4D97-AF65-F5344CB8AC3E}">
        <p14:creationId xmlns:p14="http://schemas.microsoft.com/office/powerpoint/2010/main" val="3322924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841772"/>
            <a:ext cx="6858000" cy="1790700"/>
          </a:xfrm>
        </p:spPr>
        <p:txBody>
          <a:bodyPr anchor="b"/>
          <a:lstStyle>
            <a:lvl1pPr algn="ctr">
              <a:defRPr sz="4500"/>
            </a:lvl1pPr>
          </a:lstStyle>
          <a:p>
            <a:r>
              <a:rPr lang="de-DE"/>
              <a:t>Mastertitelformat bearbeiten</a:t>
            </a:r>
          </a:p>
        </p:txBody>
      </p:sp>
      <p:sp>
        <p:nvSpPr>
          <p:cNvPr id="3" name="Untertitel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Master-Untertitelformat bearbeiten</a:t>
            </a:r>
          </a:p>
        </p:txBody>
      </p:sp>
      <p:sp>
        <p:nvSpPr>
          <p:cNvPr id="4" name="Datumsplatzhalter 3"/>
          <p:cNvSpPr>
            <a:spLocks noGrp="1"/>
          </p:cNvSpPr>
          <p:nvPr>
            <p:ph type="dt" sz="half" idx="10"/>
          </p:nvPr>
        </p:nvSpPr>
        <p:spPr/>
        <p:txBody>
          <a:bodyPr/>
          <a:lstStyle/>
          <a:p>
            <a:pPr>
              <a:defRPr/>
            </a:pPr>
            <a:fld id="{7EC39EEF-BE11-4BDC-B2BA-94EFB5E3F80D}" type="datetime1">
              <a:rPr lang="de-DE" altLang="de-DE" smtClean="0"/>
              <a:pPr>
                <a:defRPr/>
              </a:pPr>
              <a:t>19.08.2023</a:t>
            </a:fld>
            <a:endParaRPr lang="de-DE" altLang="de-DE"/>
          </a:p>
        </p:txBody>
      </p:sp>
      <p:sp>
        <p:nvSpPr>
          <p:cNvPr id="5" name="Fußzeilenplatzhalter 4"/>
          <p:cNvSpPr>
            <a:spLocks noGrp="1"/>
          </p:cNvSpPr>
          <p:nvPr>
            <p:ph type="ftr" sz="quarter" idx="11"/>
          </p:nvPr>
        </p:nvSpPr>
        <p:spPr/>
        <p:txBody>
          <a:bodyPr/>
          <a:lstStyle/>
          <a:p>
            <a:pPr>
              <a:defRPr/>
            </a:pPr>
            <a:r>
              <a:rPr lang="de-DE" altLang="de-DE"/>
              <a:t>(c) Wolfgang Dötsch</a:t>
            </a:r>
          </a:p>
        </p:txBody>
      </p:sp>
      <p:sp>
        <p:nvSpPr>
          <p:cNvPr id="6" name="Foliennummernplatzhalter 5"/>
          <p:cNvSpPr>
            <a:spLocks noGrp="1"/>
          </p:cNvSpPr>
          <p:nvPr>
            <p:ph type="sldNum" sz="quarter" idx="12"/>
          </p:nvPr>
        </p:nvSpPr>
        <p:spPr/>
        <p:txBody>
          <a:bodyPr/>
          <a:lstStyle/>
          <a:p>
            <a:pPr>
              <a:defRPr/>
            </a:pPr>
            <a:fld id="{15FC5709-EA03-46B9-B9E3-0758AB9EE335}" type="slidenum">
              <a:rPr lang="de-DE" altLang="de-DE" smtClean="0"/>
              <a:pPr>
                <a:defRPr/>
              </a:pPr>
              <a:t>‹Nr.›</a:t>
            </a:fld>
            <a:endParaRPr lang="de-DE" altLang="de-DE"/>
          </a:p>
        </p:txBody>
      </p:sp>
    </p:spTree>
    <p:extLst>
      <p:ext uri="{BB962C8B-B14F-4D97-AF65-F5344CB8AC3E}">
        <p14:creationId xmlns:p14="http://schemas.microsoft.com/office/powerpoint/2010/main" val="1116021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Platzhalter für vertikalen Text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1D8BD707-D9CF-40AE-B4C6-C98DA3205C09}" type="datetimeFigureOut">
              <a:rPr lang="en-US" smtClean="0"/>
              <a:pPr/>
              <a:t>8/19/2023</a:t>
            </a:fld>
            <a:endParaRPr lang="en-US"/>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pPr marR="19050" algn="r">
              <a:lnSpc>
                <a:spcPts val="1505"/>
              </a:lnSpc>
            </a:pPr>
            <a:fld id="{81D60167-4931-47E6-BA6A-407CBD079E47}" type="slidenum">
              <a:rPr lang="de-DE" smtClean="0"/>
              <a:pPr marR="19050" algn="r">
                <a:lnSpc>
                  <a:spcPts val="1505"/>
                </a:lnSpc>
              </a:pPr>
              <a:t>‹Nr.›</a:t>
            </a:fld>
            <a:endParaRPr lang="de-DE"/>
          </a:p>
          <a:p>
            <a:pPr marR="5080" algn="r">
              <a:lnSpc>
                <a:spcPts val="1664"/>
              </a:lnSpc>
            </a:pPr>
            <a:r>
              <a:rPr lang="de-DE">
                <a:latin typeface="Times New Roman"/>
                <a:cs typeface="Times New Roman"/>
              </a:rPr>
              <a:t>09.</a:t>
            </a:r>
            <a:r>
              <a:rPr lang="de-DE" spc="-45">
                <a:latin typeface="Times New Roman"/>
                <a:cs typeface="Times New Roman"/>
              </a:rPr>
              <a:t>1</a:t>
            </a:r>
            <a:r>
              <a:rPr lang="de-DE">
                <a:latin typeface="Times New Roman"/>
                <a:cs typeface="Times New Roman"/>
              </a:rPr>
              <a:t>1.20</a:t>
            </a:r>
            <a:r>
              <a:rPr lang="de-DE" spc="-10">
                <a:latin typeface="Times New Roman"/>
                <a:cs typeface="Times New Roman"/>
              </a:rPr>
              <a:t>1</a:t>
            </a:r>
            <a:r>
              <a:rPr lang="de-DE">
                <a:latin typeface="Times New Roman"/>
                <a:cs typeface="Times New Roman"/>
              </a:rPr>
              <a:t>5</a:t>
            </a:r>
            <a:endParaRPr lang="de-DE" dirty="0">
              <a:latin typeface="Times New Roman"/>
              <a:cs typeface="Times New Roman"/>
            </a:endParaRPr>
          </a:p>
        </p:txBody>
      </p:sp>
    </p:spTree>
    <p:extLst>
      <p:ext uri="{BB962C8B-B14F-4D97-AF65-F5344CB8AC3E}">
        <p14:creationId xmlns:p14="http://schemas.microsoft.com/office/powerpoint/2010/main" val="19153917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43676" y="273845"/>
            <a:ext cx="1971675" cy="4358879"/>
          </a:xfrm>
        </p:spPr>
        <p:txBody>
          <a:bodyPr vert="eaVert"/>
          <a:lstStyle/>
          <a:p>
            <a:r>
              <a:rPr lang="de-DE"/>
              <a:t>Mastertitelformat bearbeiten</a:t>
            </a:r>
          </a:p>
        </p:txBody>
      </p:sp>
      <p:sp>
        <p:nvSpPr>
          <p:cNvPr id="3" name="Platzhalter für vertikalen Text 2"/>
          <p:cNvSpPr>
            <a:spLocks noGrp="1"/>
          </p:cNvSpPr>
          <p:nvPr>
            <p:ph type="body" orient="vert" idx="1"/>
          </p:nvPr>
        </p:nvSpPr>
        <p:spPr>
          <a:xfrm>
            <a:off x="628653" y="273845"/>
            <a:ext cx="5800725" cy="4358879"/>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1D8BD707-D9CF-40AE-B4C6-C98DA3205C09}" type="datetimeFigureOut">
              <a:rPr lang="en-US" smtClean="0"/>
              <a:pPr/>
              <a:t>8/19/2023</a:t>
            </a:fld>
            <a:endParaRPr lang="en-US"/>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pPr marR="19050" algn="r">
              <a:lnSpc>
                <a:spcPts val="1505"/>
              </a:lnSpc>
            </a:pPr>
            <a:fld id="{81D60167-4931-47E6-BA6A-407CBD079E47}" type="slidenum">
              <a:rPr lang="de-DE" smtClean="0"/>
              <a:pPr marR="19050" algn="r">
                <a:lnSpc>
                  <a:spcPts val="1505"/>
                </a:lnSpc>
              </a:pPr>
              <a:t>‹Nr.›</a:t>
            </a:fld>
            <a:endParaRPr lang="de-DE"/>
          </a:p>
          <a:p>
            <a:pPr marR="5080" algn="r">
              <a:lnSpc>
                <a:spcPts val="1664"/>
              </a:lnSpc>
            </a:pPr>
            <a:r>
              <a:rPr lang="de-DE">
                <a:latin typeface="Times New Roman"/>
                <a:cs typeface="Times New Roman"/>
              </a:rPr>
              <a:t>09.</a:t>
            </a:r>
            <a:r>
              <a:rPr lang="de-DE" spc="-45">
                <a:latin typeface="Times New Roman"/>
                <a:cs typeface="Times New Roman"/>
              </a:rPr>
              <a:t>1</a:t>
            </a:r>
            <a:r>
              <a:rPr lang="de-DE">
                <a:latin typeface="Times New Roman"/>
                <a:cs typeface="Times New Roman"/>
              </a:rPr>
              <a:t>1.20</a:t>
            </a:r>
            <a:r>
              <a:rPr lang="de-DE" spc="-10">
                <a:latin typeface="Times New Roman"/>
                <a:cs typeface="Times New Roman"/>
              </a:rPr>
              <a:t>1</a:t>
            </a:r>
            <a:r>
              <a:rPr lang="de-DE">
                <a:latin typeface="Times New Roman"/>
                <a:cs typeface="Times New Roman"/>
              </a:rPr>
              <a:t>5</a:t>
            </a:r>
            <a:endParaRPr lang="de-DE" dirty="0">
              <a:latin typeface="Times New Roman"/>
              <a:cs typeface="Times New Roman"/>
            </a:endParaRPr>
          </a:p>
        </p:txBody>
      </p:sp>
    </p:spTree>
    <p:extLst>
      <p:ext uri="{BB962C8B-B14F-4D97-AF65-F5344CB8AC3E}">
        <p14:creationId xmlns:p14="http://schemas.microsoft.com/office/powerpoint/2010/main" val="1209660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1D8BD707-D9CF-40AE-B4C6-C98DA3205C09}" type="datetimeFigureOut">
              <a:rPr lang="en-US" smtClean="0"/>
              <a:pPr/>
              <a:t>8/19/2023</a:t>
            </a:fld>
            <a:endParaRPr lang="en-US"/>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pPr marR="19050" algn="r">
              <a:lnSpc>
                <a:spcPts val="1505"/>
              </a:lnSpc>
            </a:pPr>
            <a:fld id="{81D60167-4931-47E6-BA6A-407CBD079E47}" type="slidenum">
              <a:rPr lang="de-DE" smtClean="0"/>
              <a:pPr marR="19050" algn="r">
                <a:lnSpc>
                  <a:spcPts val="1505"/>
                </a:lnSpc>
              </a:pPr>
              <a:t>‹Nr.›</a:t>
            </a:fld>
            <a:endParaRPr lang="de-DE"/>
          </a:p>
          <a:p>
            <a:pPr marR="5080" algn="r">
              <a:lnSpc>
                <a:spcPts val="1664"/>
              </a:lnSpc>
            </a:pPr>
            <a:r>
              <a:rPr lang="de-DE">
                <a:latin typeface="Times New Roman"/>
                <a:cs typeface="Times New Roman"/>
              </a:rPr>
              <a:t>09.</a:t>
            </a:r>
            <a:r>
              <a:rPr lang="de-DE" spc="-45">
                <a:latin typeface="Times New Roman"/>
                <a:cs typeface="Times New Roman"/>
              </a:rPr>
              <a:t>1</a:t>
            </a:r>
            <a:r>
              <a:rPr lang="de-DE">
                <a:latin typeface="Times New Roman"/>
                <a:cs typeface="Times New Roman"/>
              </a:rPr>
              <a:t>1.20</a:t>
            </a:r>
            <a:r>
              <a:rPr lang="de-DE" spc="-10">
                <a:latin typeface="Times New Roman"/>
                <a:cs typeface="Times New Roman"/>
              </a:rPr>
              <a:t>1</a:t>
            </a:r>
            <a:r>
              <a:rPr lang="de-DE">
                <a:latin typeface="Times New Roman"/>
                <a:cs typeface="Times New Roman"/>
              </a:rPr>
              <a:t>5</a:t>
            </a:r>
            <a:endParaRPr lang="de-DE" dirty="0">
              <a:latin typeface="Times New Roman"/>
              <a:cs typeface="Times New Roman"/>
            </a:endParaRPr>
          </a:p>
        </p:txBody>
      </p:sp>
    </p:spTree>
    <p:extLst>
      <p:ext uri="{BB962C8B-B14F-4D97-AF65-F5344CB8AC3E}">
        <p14:creationId xmlns:p14="http://schemas.microsoft.com/office/powerpoint/2010/main" val="8486565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3888" y="1282306"/>
            <a:ext cx="7886700" cy="2139553"/>
          </a:xfrm>
        </p:spPr>
        <p:txBody>
          <a:bodyPr anchor="b"/>
          <a:lstStyle>
            <a:lvl1pPr>
              <a:defRPr sz="4500"/>
            </a:lvl1pPr>
          </a:lstStyle>
          <a:p>
            <a:r>
              <a:rPr lang="de-DE"/>
              <a:t>Mastertitelformat bearbeiten</a:t>
            </a:r>
          </a:p>
        </p:txBody>
      </p:sp>
      <p:sp>
        <p:nvSpPr>
          <p:cNvPr id="3" name="Textplatzhalt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a:t>Mastertextformat bearbeiten</a:t>
            </a:r>
          </a:p>
        </p:txBody>
      </p:sp>
      <p:sp>
        <p:nvSpPr>
          <p:cNvPr id="4" name="Datumsplatzhalter 3"/>
          <p:cNvSpPr>
            <a:spLocks noGrp="1"/>
          </p:cNvSpPr>
          <p:nvPr>
            <p:ph type="dt" sz="half" idx="10"/>
          </p:nvPr>
        </p:nvSpPr>
        <p:spPr/>
        <p:txBody>
          <a:bodyPr/>
          <a:lstStyle/>
          <a:p>
            <a:fld id="{1D8BD707-D9CF-40AE-B4C6-C98DA3205C09}" type="datetimeFigureOut">
              <a:rPr lang="en-US" smtClean="0"/>
              <a:pPr/>
              <a:t>8/19/2023</a:t>
            </a:fld>
            <a:endParaRPr lang="en-US"/>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pPr marR="19050" algn="r">
              <a:lnSpc>
                <a:spcPts val="1505"/>
              </a:lnSpc>
            </a:pPr>
            <a:fld id="{81D60167-4931-47E6-BA6A-407CBD079E47}" type="slidenum">
              <a:rPr lang="de-DE" smtClean="0"/>
              <a:pPr marR="19050" algn="r">
                <a:lnSpc>
                  <a:spcPts val="1505"/>
                </a:lnSpc>
              </a:pPr>
              <a:t>‹Nr.›</a:t>
            </a:fld>
            <a:endParaRPr lang="de-DE"/>
          </a:p>
          <a:p>
            <a:pPr marR="5080" algn="r">
              <a:lnSpc>
                <a:spcPts val="1664"/>
              </a:lnSpc>
            </a:pPr>
            <a:r>
              <a:rPr lang="de-DE">
                <a:latin typeface="Times New Roman"/>
                <a:cs typeface="Times New Roman"/>
              </a:rPr>
              <a:t>09.</a:t>
            </a:r>
            <a:r>
              <a:rPr lang="de-DE" spc="-45">
                <a:latin typeface="Times New Roman"/>
                <a:cs typeface="Times New Roman"/>
              </a:rPr>
              <a:t>1</a:t>
            </a:r>
            <a:r>
              <a:rPr lang="de-DE">
                <a:latin typeface="Times New Roman"/>
                <a:cs typeface="Times New Roman"/>
              </a:rPr>
              <a:t>1.20</a:t>
            </a:r>
            <a:r>
              <a:rPr lang="de-DE" spc="-10">
                <a:latin typeface="Times New Roman"/>
                <a:cs typeface="Times New Roman"/>
              </a:rPr>
              <a:t>1</a:t>
            </a:r>
            <a:r>
              <a:rPr lang="de-DE">
                <a:latin typeface="Times New Roman"/>
                <a:cs typeface="Times New Roman"/>
              </a:rPr>
              <a:t>5</a:t>
            </a:r>
            <a:endParaRPr lang="de-DE" dirty="0">
              <a:latin typeface="Times New Roman"/>
              <a:cs typeface="Times New Roman"/>
            </a:endParaRPr>
          </a:p>
        </p:txBody>
      </p:sp>
    </p:spTree>
    <p:extLst>
      <p:ext uri="{BB962C8B-B14F-4D97-AF65-F5344CB8AC3E}">
        <p14:creationId xmlns:p14="http://schemas.microsoft.com/office/powerpoint/2010/main" val="19317697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sz="half" idx="1"/>
          </p:nvPr>
        </p:nvSpPr>
        <p:spPr>
          <a:xfrm>
            <a:off x="628650" y="1369219"/>
            <a:ext cx="3886200" cy="326350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29150" y="1369219"/>
            <a:ext cx="3886200" cy="326350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1D8BD707-D9CF-40AE-B4C6-C98DA3205C09}" type="datetimeFigureOut">
              <a:rPr lang="en-US" smtClean="0"/>
              <a:pPr/>
              <a:t>8/19/2023</a:t>
            </a:fld>
            <a:endParaRPr lang="en-US"/>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pPr marR="19050" algn="r">
              <a:lnSpc>
                <a:spcPts val="1505"/>
              </a:lnSpc>
            </a:pPr>
            <a:fld id="{81D60167-4931-47E6-BA6A-407CBD079E47}" type="slidenum">
              <a:rPr lang="de-DE" smtClean="0"/>
              <a:pPr marR="19050" algn="r">
                <a:lnSpc>
                  <a:spcPts val="1505"/>
                </a:lnSpc>
              </a:pPr>
              <a:t>‹Nr.›</a:t>
            </a:fld>
            <a:endParaRPr lang="de-DE"/>
          </a:p>
          <a:p>
            <a:pPr marR="5080" algn="r">
              <a:lnSpc>
                <a:spcPts val="1664"/>
              </a:lnSpc>
            </a:pPr>
            <a:r>
              <a:rPr lang="de-DE">
                <a:latin typeface="Times New Roman"/>
                <a:cs typeface="Times New Roman"/>
              </a:rPr>
              <a:t>09.</a:t>
            </a:r>
            <a:r>
              <a:rPr lang="de-DE" spc="-45">
                <a:latin typeface="Times New Roman"/>
                <a:cs typeface="Times New Roman"/>
              </a:rPr>
              <a:t>1</a:t>
            </a:r>
            <a:r>
              <a:rPr lang="de-DE">
                <a:latin typeface="Times New Roman"/>
                <a:cs typeface="Times New Roman"/>
              </a:rPr>
              <a:t>1.20</a:t>
            </a:r>
            <a:r>
              <a:rPr lang="de-DE" spc="-10">
                <a:latin typeface="Times New Roman"/>
                <a:cs typeface="Times New Roman"/>
              </a:rPr>
              <a:t>1</a:t>
            </a:r>
            <a:r>
              <a:rPr lang="de-DE">
                <a:latin typeface="Times New Roman"/>
                <a:cs typeface="Times New Roman"/>
              </a:rPr>
              <a:t>5</a:t>
            </a:r>
            <a:endParaRPr lang="de-DE" dirty="0">
              <a:latin typeface="Times New Roman"/>
              <a:cs typeface="Times New Roman"/>
            </a:endParaRPr>
          </a:p>
        </p:txBody>
      </p:sp>
    </p:spTree>
    <p:extLst>
      <p:ext uri="{BB962C8B-B14F-4D97-AF65-F5344CB8AC3E}">
        <p14:creationId xmlns:p14="http://schemas.microsoft.com/office/powerpoint/2010/main" val="1596194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29841" y="273846"/>
            <a:ext cx="7886700" cy="994172"/>
          </a:xfrm>
        </p:spPr>
        <p:txBody>
          <a:bodyPr/>
          <a:lstStyle/>
          <a:p>
            <a:r>
              <a:rPr lang="de-DE"/>
              <a:t>Mastertitelformat bearbeiten</a:t>
            </a:r>
          </a:p>
        </p:txBody>
      </p:sp>
      <p:sp>
        <p:nvSpPr>
          <p:cNvPr id="3" name="Textplatzhalt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4" name="Inhaltsplatzhalter 3"/>
          <p:cNvSpPr>
            <a:spLocks noGrp="1"/>
          </p:cNvSpPr>
          <p:nvPr>
            <p:ph sz="half" idx="2"/>
          </p:nvPr>
        </p:nvSpPr>
        <p:spPr>
          <a:xfrm>
            <a:off x="629842" y="1878806"/>
            <a:ext cx="3868340" cy="276344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29153"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6" name="Inhaltsplatzhalter 5"/>
          <p:cNvSpPr>
            <a:spLocks noGrp="1"/>
          </p:cNvSpPr>
          <p:nvPr>
            <p:ph sz="quarter" idx="4"/>
          </p:nvPr>
        </p:nvSpPr>
        <p:spPr>
          <a:xfrm>
            <a:off x="4629153" y="1878806"/>
            <a:ext cx="3887391" cy="276344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1D8BD707-D9CF-40AE-B4C6-C98DA3205C09}" type="datetimeFigureOut">
              <a:rPr lang="en-US" smtClean="0"/>
              <a:pPr/>
              <a:t>8/19/2023</a:t>
            </a:fld>
            <a:endParaRPr lang="en-US"/>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pPr marR="19050" algn="r">
              <a:lnSpc>
                <a:spcPts val="1505"/>
              </a:lnSpc>
            </a:pPr>
            <a:fld id="{81D60167-4931-47E6-BA6A-407CBD079E47}" type="slidenum">
              <a:rPr lang="de-DE" smtClean="0"/>
              <a:pPr marR="19050" algn="r">
                <a:lnSpc>
                  <a:spcPts val="1505"/>
                </a:lnSpc>
              </a:pPr>
              <a:t>‹Nr.›</a:t>
            </a:fld>
            <a:endParaRPr lang="de-DE"/>
          </a:p>
          <a:p>
            <a:pPr marR="5080" algn="r">
              <a:lnSpc>
                <a:spcPts val="1664"/>
              </a:lnSpc>
            </a:pPr>
            <a:r>
              <a:rPr lang="de-DE">
                <a:latin typeface="Times New Roman"/>
                <a:cs typeface="Times New Roman"/>
              </a:rPr>
              <a:t>09.</a:t>
            </a:r>
            <a:r>
              <a:rPr lang="de-DE" spc="-45">
                <a:latin typeface="Times New Roman"/>
                <a:cs typeface="Times New Roman"/>
              </a:rPr>
              <a:t>1</a:t>
            </a:r>
            <a:r>
              <a:rPr lang="de-DE">
                <a:latin typeface="Times New Roman"/>
                <a:cs typeface="Times New Roman"/>
              </a:rPr>
              <a:t>1.20</a:t>
            </a:r>
            <a:r>
              <a:rPr lang="de-DE" spc="-10">
                <a:latin typeface="Times New Roman"/>
                <a:cs typeface="Times New Roman"/>
              </a:rPr>
              <a:t>1</a:t>
            </a:r>
            <a:r>
              <a:rPr lang="de-DE">
                <a:latin typeface="Times New Roman"/>
                <a:cs typeface="Times New Roman"/>
              </a:rPr>
              <a:t>5</a:t>
            </a:r>
            <a:endParaRPr lang="de-DE" dirty="0">
              <a:latin typeface="Times New Roman"/>
              <a:cs typeface="Times New Roman"/>
            </a:endParaRPr>
          </a:p>
        </p:txBody>
      </p:sp>
    </p:spTree>
    <p:extLst>
      <p:ext uri="{BB962C8B-B14F-4D97-AF65-F5344CB8AC3E}">
        <p14:creationId xmlns:p14="http://schemas.microsoft.com/office/powerpoint/2010/main" val="8737809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Datumsplatzhalter 2"/>
          <p:cNvSpPr>
            <a:spLocks noGrp="1"/>
          </p:cNvSpPr>
          <p:nvPr>
            <p:ph type="dt" sz="half" idx="10"/>
          </p:nvPr>
        </p:nvSpPr>
        <p:spPr/>
        <p:txBody>
          <a:bodyPr/>
          <a:lstStyle/>
          <a:p>
            <a:fld id="{1D8BD707-D9CF-40AE-B4C6-C98DA3205C09}" type="datetimeFigureOut">
              <a:rPr lang="en-US" smtClean="0"/>
              <a:pPr/>
              <a:t>8/19/2023</a:t>
            </a:fld>
            <a:endParaRPr lang="en-US"/>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pPr marR="19050" algn="r">
              <a:lnSpc>
                <a:spcPts val="1505"/>
              </a:lnSpc>
            </a:pPr>
            <a:fld id="{81D60167-4931-47E6-BA6A-407CBD079E47}" type="slidenum">
              <a:rPr lang="de-DE" smtClean="0"/>
              <a:pPr marR="19050" algn="r">
                <a:lnSpc>
                  <a:spcPts val="1505"/>
                </a:lnSpc>
              </a:pPr>
              <a:t>‹Nr.›</a:t>
            </a:fld>
            <a:endParaRPr lang="de-DE"/>
          </a:p>
          <a:p>
            <a:pPr marR="5080" algn="r">
              <a:lnSpc>
                <a:spcPts val="1664"/>
              </a:lnSpc>
            </a:pPr>
            <a:r>
              <a:rPr lang="de-DE">
                <a:latin typeface="Times New Roman"/>
                <a:cs typeface="Times New Roman"/>
              </a:rPr>
              <a:t>09.</a:t>
            </a:r>
            <a:r>
              <a:rPr lang="de-DE" spc="-45">
                <a:latin typeface="Times New Roman"/>
                <a:cs typeface="Times New Roman"/>
              </a:rPr>
              <a:t>1</a:t>
            </a:r>
            <a:r>
              <a:rPr lang="de-DE">
                <a:latin typeface="Times New Roman"/>
                <a:cs typeface="Times New Roman"/>
              </a:rPr>
              <a:t>1.20</a:t>
            </a:r>
            <a:r>
              <a:rPr lang="de-DE" spc="-10">
                <a:latin typeface="Times New Roman"/>
                <a:cs typeface="Times New Roman"/>
              </a:rPr>
              <a:t>1</a:t>
            </a:r>
            <a:r>
              <a:rPr lang="de-DE">
                <a:latin typeface="Times New Roman"/>
                <a:cs typeface="Times New Roman"/>
              </a:rPr>
              <a:t>5</a:t>
            </a:r>
            <a:endParaRPr lang="de-DE" dirty="0">
              <a:latin typeface="Times New Roman"/>
              <a:cs typeface="Times New Roman"/>
            </a:endParaRPr>
          </a:p>
        </p:txBody>
      </p:sp>
    </p:spTree>
    <p:extLst>
      <p:ext uri="{BB962C8B-B14F-4D97-AF65-F5344CB8AC3E}">
        <p14:creationId xmlns:p14="http://schemas.microsoft.com/office/powerpoint/2010/main" val="11435341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1D8BD707-D9CF-40AE-B4C6-C98DA3205C09}" type="datetimeFigureOut">
              <a:rPr lang="en-US" smtClean="0"/>
              <a:pPr/>
              <a:t>8/19/2023</a:t>
            </a:fld>
            <a:endParaRPr lang="en-US"/>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pPr marR="19050" algn="r">
              <a:lnSpc>
                <a:spcPts val="1505"/>
              </a:lnSpc>
            </a:pPr>
            <a:fld id="{81D60167-4931-47E6-BA6A-407CBD079E47}" type="slidenum">
              <a:rPr lang="de-DE" smtClean="0"/>
              <a:pPr marR="19050" algn="r">
                <a:lnSpc>
                  <a:spcPts val="1505"/>
                </a:lnSpc>
              </a:pPr>
              <a:t>‹Nr.›</a:t>
            </a:fld>
            <a:endParaRPr lang="de-DE"/>
          </a:p>
          <a:p>
            <a:pPr marR="5080" algn="r">
              <a:lnSpc>
                <a:spcPts val="1664"/>
              </a:lnSpc>
            </a:pPr>
            <a:r>
              <a:rPr lang="de-DE">
                <a:latin typeface="Times New Roman"/>
                <a:cs typeface="Times New Roman"/>
              </a:rPr>
              <a:t>09.</a:t>
            </a:r>
            <a:r>
              <a:rPr lang="de-DE" spc="-45">
                <a:latin typeface="Times New Roman"/>
                <a:cs typeface="Times New Roman"/>
              </a:rPr>
              <a:t>1</a:t>
            </a:r>
            <a:r>
              <a:rPr lang="de-DE">
                <a:latin typeface="Times New Roman"/>
                <a:cs typeface="Times New Roman"/>
              </a:rPr>
              <a:t>1.20</a:t>
            </a:r>
            <a:r>
              <a:rPr lang="de-DE" spc="-10">
                <a:latin typeface="Times New Roman"/>
                <a:cs typeface="Times New Roman"/>
              </a:rPr>
              <a:t>1</a:t>
            </a:r>
            <a:r>
              <a:rPr lang="de-DE">
                <a:latin typeface="Times New Roman"/>
                <a:cs typeface="Times New Roman"/>
              </a:rPr>
              <a:t>5</a:t>
            </a:r>
            <a:endParaRPr lang="de-DE" dirty="0">
              <a:latin typeface="Times New Roman"/>
              <a:cs typeface="Times New Roman"/>
            </a:endParaRPr>
          </a:p>
        </p:txBody>
      </p:sp>
    </p:spTree>
    <p:extLst>
      <p:ext uri="{BB962C8B-B14F-4D97-AF65-F5344CB8AC3E}">
        <p14:creationId xmlns:p14="http://schemas.microsoft.com/office/powerpoint/2010/main" val="1547856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629841" y="342900"/>
            <a:ext cx="2949178" cy="1200150"/>
          </a:xfrm>
        </p:spPr>
        <p:txBody>
          <a:bodyPr anchor="b"/>
          <a:lstStyle>
            <a:lvl1pPr>
              <a:defRPr sz="2400"/>
            </a:lvl1pPr>
          </a:lstStyle>
          <a:p>
            <a:r>
              <a:rPr lang="de-DE"/>
              <a:t>Mastertitelformat bearbeiten</a:t>
            </a:r>
          </a:p>
        </p:txBody>
      </p:sp>
      <p:sp>
        <p:nvSpPr>
          <p:cNvPr id="3" name="Inhaltsplatzhalter 2"/>
          <p:cNvSpPr>
            <a:spLocks noGrp="1"/>
          </p:cNvSpPr>
          <p:nvPr>
            <p:ph idx="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29841" y="1543051"/>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umsplatzhalter 4"/>
          <p:cNvSpPr>
            <a:spLocks noGrp="1"/>
          </p:cNvSpPr>
          <p:nvPr>
            <p:ph type="dt" sz="half" idx="10"/>
          </p:nvPr>
        </p:nvSpPr>
        <p:spPr/>
        <p:txBody>
          <a:bodyPr/>
          <a:lstStyle/>
          <a:p>
            <a:fld id="{1D8BD707-D9CF-40AE-B4C6-C98DA3205C09}" type="datetimeFigureOut">
              <a:rPr lang="en-US" smtClean="0"/>
              <a:pPr/>
              <a:t>8/19/2023</a:t>
            </a:fld>
            <a:endParaRPr lang="en-US"/>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pPr marR="19050" algn="r">
              <a:lnSpc>
                <a:spcPts val="1505"/>
              </a:lnSpc>
            </a:pPr>
            <a:fld id="{81D60167-4931-47E6-BA6A-407CBD079E47}" type="slidenum">
              <a:rPr lang="de-DE" smtClean="0"/>
              <a:pPr marR="19050" algn="r">
                <a:lnSpc>
                  <a:spcPts val="1505"/>
                </a:lnSpc>
              </a:pPr>
              <a:t>‹Nr.›</a:t>
            </a:fld>
            <a:endParaRPr lang="de-DE"/>
          </a:p>
          <a:p>
            <a:pPr marR="5080" algn="r">
              <a:lnSpc>
                <a:spcPts val="1664"/>
              </a:lnSpc>
            </a:pPr>
            <a:r>
              <a:rPr lang="de-DE">
                <a:latin typeface="Times New Roman"/>
                <a:cs typeface="Times New Roman"/>
              </a:rPr>
              <a:t>09.</a:t>
            </a:r>
            <a:r>
              <a:rPr lang="de-DE" spc="-45">
                <a:latin typeface="Times New Roman"/>
                <a:cs typeface="Times New Roman"/>
              </a:rPr>
              <a:t>1</a:t>
            </a:r>
            <a:r>
              <a:rPr lang="de-DE">
                <a:latin typeface="Times New Roman"/>
                <a:cs typeface="Times New Roman"/>
              </a:rPr>
              <a:t>1.20</a:t>
            </a:r>
            <a:r>
              <a:rPr lang="de-DE" spc="-10">
                <a:latin typeface="Times New Roman"/>
                <a:cs typeface="Times New Roman"/>
              </a:rPr>
              <a:t>1</a:t>
            </a:r>
            <a:r>
              <a:rPr lang="de-DE">
                <a:latin typeface="Times New Roman"/>
                <a:cs typeface="Times New Roman"/>
              </a:rPr>
              <a:t>5</a:t>
            </a:r>
            <a:endParaRPr lang="de-DE" dirty="0">
              <a:latin typeface="Times New Roman"/>
              <a:cs typeface="Times New Roman"/>
            </a:endParaRPr>
          </a:p>
        </p:txBody>
      </p:sp>
    </p:spTree>
    <p:extLst>
      <p:ext uri="{BB962C8B-B14F-4D97-AF65-F5344CB8AC3E}">
        <p14:creationId xmlns:p14="http://schemas.microsoft.com/office/powerpoint/2010/main" val="210287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629841" y="342900"/>
            <a:ext cx="2949178" cy="1200150"/>
          </a:xfrm>
        </p:spPr>
        <p:txBody>
          <a:bodyPr anchor="b"/>
          <a:lstStyle>
            <a:lvl1pPr>
              <a:defRPr sz="2400"/>
            </a:lvl1pPr>
          </a:lstStyle>
          <a:p>
            <a:r>
              <a:rPr lang="de-DE"/>
              <a:t>Mastertitelformat bearbeiten</a:t>
            </a:r>
          </a:p>
        </p:txBody>
      </p:sp>
      <p:sp>
        <p:nvSpPr>
          <p:cNvPr id="3" name="Bildplatzhalter 2"/>
          <p:cNvSpPr>
            <a:spLocks noGrp="1"/>
          </p:cNvSpPr>
          <p:nvPr>
            <p:ph type="pic" idx="1"/>
          </p:nvPr>
        </p:nvSpPr>
        <p:spPr>
          <a:xfrm>
            <a:off x="3887391" y="740571"/>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de-DE"/>
          </a:p>
        </p:txBody>
      </p:sp>
      <p:sp>
        <p:nvSpPr>
          <p:cNvPr id="4" name="Textplatzhalter 3"/>
          <p:cNvSpPr>
            <a:spLocks noGrp="1"/>
          </p:cNvSpPr>
          <p:nvPr>
            <p:ph type="body" sz="half" idx="2"/>
          </p:nvPr>
        </p:nvSpPr>
        <p:spPr>
          <a:xfrm>
            <a:off x="629841" y="1543051"/>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umsplatzhalter 4"/>
          <p:cNvSpPr>
            <a:spLocks noGrp="1"/>
          </p:cNvSpPr>
          <p:nvPr>
            <p:ph type="dt" sz="half" idx="10"/>
          </p:nvPr>
        </p:nvSpPr>
        <p:spPr/>
        <p:txBody>
          <a:bodyPr/>
          <a:lstStyle/>
          <a:p>
            <a:fld id="{1D8BD707-D9CF-40AE-B4C6-C98DA3205C09}" type="datetimeFigureOut">
              <a:rPr lang="en-US" smtClean="0"/>
              <a:pPr/>
              <a:t>8/19/2023</a:t>
            </a:fld>
            <a:endParaRPr lang="en-US"/>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pPr marR="19050" algn="r">
              <a:lnSpc>
                <a:spcPts val="1505"/>
              </a:lnSpc>
            </a:pPr>
            <a:fld id="{81D60167-4931-47E6-BA6A-407CBD079E47}" type="slidenum">
              <a:rPr lang="de-DE" smtClean="0"/>
              <a:pPr marR="19050" algn="r">
                <a:lnSpc>
                  <a:spcPts val="1505"/>
                </a:lnSpc>
              </a:pPr>
              <a:t>‹Nr.›</a:t>
            </a:fld>
            <a:endParaRPr lang="de-DE"/>
          </a:p>
          <a:p>
            <a:pPr marR="5080" algn="r">
              <a:lnSpc>
                <a:spcPts val="1664"/>
              </a:lnSpc>
            </a:pPr>
            <a:r>
              <a:rPr lang="de-DE">
                <a:latin typeface="Times New Roman"/>
                <a:cs typeface="Times New Roman"/>
              </a:rPr>
              <a:t>09.</a:t>
            </a:r>
            <a:r>
              <a:rPr lang="de-DE" spc="-45">
                <a:latin typeface="Times New Roman"/>
                <a:cs typeface="Times New Roman"/>
              </a:rPr>
              <a:t>1</a:t>
            </a:r>
            <a:r>
              <a:rPr lang="de-DE">
                <a:latin typeface="Times New Roman"/>
                <a:cs typeface="Times New Roman"/>
              </a:rPr>
              <a:t>1.20</a:t>
            </a:r>
            <a:r>
              <a:rPr lang="de-DE" spc="-10">
                <a:latin typeface="Times New Roman"/>
                <a:cs typeface="Times New Roman"/>
              </a:rPr>
              <a:t>1</a:t>
            </a:r>
            <a:r>
              <a:rPr lang="de-DE">
                <a:latin typeface="Times New Roman"/>
                <a:cs typeface="Times New Roman"/>
              </a:rPr>
              <a:t>5</a:t>
            </a:r>
            <a:endParaRPr lang="de-DE" dirty="0">
              <a:latin typeface="Times New Roman"/>
              <a:cs typeface="Times New Roman"/>
            </a:endParaRPr>
          </a:p>
        </p:txBody>
      </p:sp>
    </p:spTree>
    <p:extLst>
      <p:ext uri="{BB962C8B-B14F-4D97-AF65-F5344CB8AC3E}">
        <p14:creationId xmlns:p14="http://schemas.microsoft.com/office/powerpoint/2010/main" val="16895308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28650" y="273846"/>
            <a:ext cx="7886700" cy="994172"/>
          </a:xfrm>
          <a:prstGeom prst="rect">
            <a:avLst/>
          </a:prstGeom>
        </p:spPr>
        <p:txBody>
          <a:bodyPr vert="horz" lIns="91440" tIns="45720" rIns="91440" bIns="45720" rtlCol="0" anchor="ctr">
            <a:normAutofit/>
          </a:bodyPr>
          <a:lstStyle/>
          <a:p>
            <a:r>
              <a:rPr lang="de-DE"/>
              <a:t>Mastertitelformat bearbeiten</a:t>
            </a:r>
          </a:p>
        </p:txBody>
      </p:sp>
      <p:sp>
        <p:nvSpPr>
          <p:cNvPr id="3" name="Textplatzhalt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D8BD707-D9CF-40AE-B4C6-C98DA3205C09}" type="datetimeFigureOut">
              <a:rPr lang="en-US" smtClean="0"/>
              <a:pPr/>
              <a:t>8/19/2023</a:t>
            </a:fld>
            <a:endParaRPr lang="en-US"/>
          </a:p>
        </p:txBody>
      </p:sp>
      <p:sp>
        <p:nvSpPr>
          <p:cNvPr id="5" name="Fußzeilenplatzhalt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R="19050" algn="r">
              <a:lnSpc>
                <a:spcPts val="1505"/>
              </a:lnSpc>
            </a:pPr>
            <a:fld id="{81D60167-4931-47E6-BA6A-407CBD079E47}" type="slidenum">
              <a:rPr lang="de-DE" smtClean="0"/>
              <a:pPr marR="19050" algn="r">
                <a:lnSpc>
                  <a:spcPts val="1505"/>
                </a:lnSpc>
              </a:pPr>
              <a:t>‹Nr.›</a:t>
            </a:fld>
            <a:endParaRPr lang="de-DE"/>
          </a:p>
          <a:p>
            <a:pPr marR="5080" algn="r">
              <a:lnSpc>
                <a:spcPts val="1664"/>
              </a:lnSpc>
            </a:pPr>
            <a:r>
              <a:rPr lang="de-DE">
                <a:latin typeface="Times New Roman"/>
                <a:cs typeface="Times New Roman"/>
              </a:rPr>
              <a:t>09.</a:t>
            </a:r>
            <a:r>
              <a:rPr lang="de-DE" spc="-45">
                <a:latin typeface="Times New Roman"/>
                <a:cs typeface="Times New Roman"/>
              </a:rPr>
              <a:t>1</a:t>
            </a:r>
            <a:r>
              <a:rPr lang="de-DE">
                <a:latin typeface="Times New Roman"/>
                <a:cs typeface="Times New Roman"/>
              </a:rPr>
              <a:t>1.20</a:t>
            </a:r>
            <a:r>
              <a:rPr lang="de-DE" spc="-10">
                <a:latin typeface="Times New Roman"/>
                <a:cs typeface="Times New Roman"/>
              </a:rPr>
              <a:t>1</a:t>
            </a:r>
            <a:r>
              <a:rPr lang="de-DE">
                <a:latin typeface="Times New Roman"/>
                <a:cs typeface="Times New Roman"/>
              </a:rPr>
              <a:t>5</a:t>
            </a:r>
            <a:endParaRPr lang="de-DE" dirty="0">
              <a:latin typeface="Times New Roman"/>
              <a:cs typeface="Times New Roman"/>
            </a:endParaRPr>
          </a:p>
        </p:txBody>
      </p:sp>
    </p:spTree>
    <p:extLst>
      <p:ext uri="{BB962C8B-B14F-4D97-AF65-F5344CB8AC3E}">
        <p14:creationId xmlns:p14="http://schemas.microsoft.com/office/powerpoint/2010/main" val="1181201574"/>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661" name="Group 13"/>
          <p:cNvGraphicFramePr>
            <a:graphicFrameLocks noGrp="1"/>
          </p:cNvGraphicFramePr>
          <p:nvPr>
            <p:extLst>
              <p:ext uri="{D42A27DB-BD31-4B8C-83A1-F6EECF244321}">
                <p14:modId xmlns:p14="http://schemas.microsoft.com/office/powerpoint/2010/main" val="1064327792"/>
              </p:ext>
            </p:extLst>
          </p:nvPr>
        </p:nvGraphicFramePr>
        <p:xfrm>
          <a:off x="0" y="1504950"/>
          <a:ext cx="9144000" cy="3929006"/>
        </p:xfrm>
        <a:graphic>
          <a:graphicData uri="http://schemas.openxmlformats.org/drawingml/2006/table">
            <a:tbl>
              <a:tblPr/>
              <a:tblGrid>
                <a:gridCol w="3633761">
                  <a:extLst>
                    <a:ext uri="{9D8B030D-6E8A-4147-A177-3AD203B41FA5}">
                      <a16:colId xmlns:a16="http://schemas.microsoft.com/office/drawing/2014/main" val="20000"/>
                    </a:ext>
                  </a:extLst>
                </a:gridCol>
                <a:gridCol w="5510239">
                  <a:extLst>
                    <a:ext uri="{9D8B030D-6E8A-4147-A177-3AD203B41FA5}">
                      <a16:colId xmlns:a16="http://schemas.microsoft.com/office/drawing/2014/main" val="20001"/>
                    </a:ext>
                  </a:extLst>
                </a:gridCol>
              </a:tblGrid>
              <a:tr h="2528198">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just" defTabSz="914400" rtl="0" eaLnBrk="1" fontAlgn="base" latinLnBrk="0" hangingPunct="1">
                        <a:lnSpc>
                          <a:spcPct val="115000"/>
                        </a:lnSpc>
                        <a:spcBef>
                          <a:spcPct val="0"/>
                        </a:spcBef>
                        <a:spcAft>
                          <a:spcPct val="0"/>
                        </a:spcAft>
                        <a:buClrTx/>
                        <a:buSzTx/>
                        <a:buFontTx/>
                        <a:buNone/>
                        <a:tabLst/>
                      </a:pPr>
                      <a:endParaRPr kumimoji="0" lang="de-DE" altLang="de-DE" sz="700" b="0" i="0" u="none" strike="noStrike" cap="none" normalizeH="0" baseline="0" dirty="0">
                        <a:ln>
                          <a:noFill/>
                        </a:ln>
                        <a:solidFill>
                          <a:schemeClr val="tx1"/>
                        </a:solidFill>
                        <a:effectLst/>
                        <a:latin typeface="Tw Cen MT" panose="020B0602020104020603" pitchFamily="34" charset="0"/>
                        <a:ea typeface="ＭＳ Ｐゴシック" pitchFamily="34" charset="-128"/>
                      </a:endParaRPr>
                    </a:p>
                  </a:txBody>
                  <a:tcPr marL="73025" marR="73025" marT="0" marB="0"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de-DE" altLang="de-DE" sz="3600" b="1" i="0" u="none" strike="noStrike" cap="none" normalizeH="0" baseline="0" dirty="0">
                          <a:ln>
                            <a:noFill/>
                          </a:ln>
                          <a:solidFill>
                            <a:srgbClr val="1F497D"/>
                          </a:solidFill>
                          <a:effectLst/>
                          <a:latin typeface="Tw Cen MT" panose="020B0602020104020603" pitchFamily="34" charset="0"/>
                          <a:ea typeface="ＭＳ Ｐゴシック" pitchFamily="34" charset="-128"/>
                          <a:cs typeface="Times New Roman" pitchFamily="18" charset="0"/>
                        </a:rPr>
                        <a:t>Datenschutz </a:t>
                      </a:r>
                    </a:p>
                    <a:p>
                      <a:pPr marL="0" marR="0" lvl="0" indent="0" algn="r" defTabSz="914400" rtl="0" eaLnBrk="1" fontAlgn="base" latinLnBrk="0" hangingPunct="1">
                        <a:lnSpc>
                          <a:spcPct val="115000"/>
                        </a:lnSpc>
                        <a:spcBef>
                          <a:spcPct val="0"/>
                        </a:spcBef>
                        <a:spcAft>
                          <a:spcPct val="0"/>
                        </a:spcAft>
                        <a:buClrTx/>
                        <a:buSzTx/>
                        <a:buFontTx/>
                        <a:buNone/>
                        <a:tabLst/>
                      </a:pPr>
                      <a:r>
                        <a:rPr kumimoji="0" lang="de-DE" altLang="de-DE" sz="3600" b="1" i="0" u="none" strike="noStrike" cap="none" normalizeH="0" baseline="0" dirty="0">
                          <a:ln>
                            <a:noFill/>
                          </a:ln>
                          <a:solidFill>
                            <a:srgbClr val="1F497D"/>
                          </a:solidFill>
                          <a:effectLst/>
                          <a:latin typeface="Tw Cen MT" panose="020B0602020104020603" pitchFamily="34" charset="0"/>
                          <a:ea typeface="ＭＳ Ｐゴシック" pitchFamily="34" charset="-128"/>
                          <a:cs typeface="Times New Roman" pitchFamily="18" charset="0"/>
                        </a:rPr>
                        <a:t>in der WEG</a:t>
                      </a:r>
                    </a:p>
                  </a:txBody>
                  <a:tcPr marL="73025" marR="73025" marT="0" marB="54752"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365071">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just" defTabSz="914400" rtl="0" eaLnBrk="1" fontAlgn="base" latinLnBrk="0" hangingPunct="1">
                        <a:lnSpc>
                          <a:spcPct val="115000"/>
                        </a:lnSpc>
                        <a:spcBef>
                          <a:spcPct val="0"/>
                        </a:spcBef>
                        <a:spcAft>
                          <a:spcPct val="0"/>
                        </a:spcAft>
                        <a:buClrTx/>
                        <a:buSzTx/>
                        <a:buFontTx/>
                        <a:buNone/>
                        <a:tabLst/>
                      </a:pPr>
                      <a:endParaRPr kumimoji="0" lang="de-DE" altLang="de-DE" sz="1050" b="0" i="0" u="none" strike="noStrike" cap="none" normalizeH="0" baseline="0" dirty="0">
                        <a:ln>
                          <a:noFill/>
                        </a:ln>
                        <a:solidFill>
                          <a:schemeClr val="tx1"/>
                        </a:solidFill>
                        <a:effectLst/>
                        <a:latin typeface="Tw Cen MT" panose="020B0602020104020603" pitchFamily="34" charset="0"/>
                        <a:ea typeface="ＭＳ Ｐゴシック" pitchFamily="34" charset="-128"/>
                      </a:endParaRPr>
                    </a:p>
                  </a:txBody>
                  <a:tcPr marL="73025" marR="73025" marT="0" marB="0"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just" defTabSz="914400" rtl="0" eaLnBrk="1" fontAlgn="base" latinLnBrk="0" hangingPunct="1">
                        <a:lnSpc>
                          <a:spcPct val="110000"/>
                        </a:lnSpc>
                        <a:spcBef>
                          <a:spcPct val="0"/>
                        </a:spcBef>
                        <a:spcAft>
                          <a:spcPts val="900"/>
                        </a:spcAft>
                        <a:buClrTx/>
                        <a:buSzTx/>
                        <a:buFontTx/>
                        <a:buNone/>
                        <a:tabLst/>
                      </a:pPr>
                      <a:endParaRPr kumimoji="0" lang="de-DE" altLang="de-DE" sz="1100" b="0" i="0" u="none" strike="noStrike" cap="none" normalizeH="0" baseline="0" dirty="0">
                        <a:ln>
                          <a:noFill/>
                        </a:ln>
                        <a:solidFill>
                          <a:schemeClr val="tx1"/>
                        </a:solidFill>
                        <a:effectLst/>
                        <a:latin typeface="Tw Cen MT" panose="020B0602020104020603" pitchFamily="34" charset="0"/>
                        <a:ea typeface="ＭＳ Ｐゴシック" pitchFamily="34" charset="-128"/>
                        <a:cs typeface="Times New Roman" pitchFamily="18" charset="0"/>
                      </a:endParaRPr>
                    </a:p>
                  </a:txBody>
                  <a:tcPr marL="45720" marR="0" marT="0" marB="102836"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568257">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just" defTabSz="914400" rtl="0" eaLnBrk="1" fontAlgn="base" latinLnBrk="0" hangingPunct="1">
                        <a:lnSpc>
                          <a:spcPct val="115000"/>
                        </a:lnSpc>
                        <a:spcBef>
                          <a:spcPct val="0"/>
                        </a:spcBef>
                        <a:spcAft>
                          <a:spcPct val="0"/>
                        </a:spcAft>
                        <a:buClrTx/>
                        <a:buSzTx/>
                        <a:buFontTx/>
                        <a:buNone/>
                        <a:tabLst/>
                      </a:pPr>
                      <a:endParaRPr kumimoji="0" lang="de-DE" altLang="de-DE" sz="1200" b="1" i="0" u="none" strike="noStrike" cap="none" normalizeH="0" baseline="0" dirty="0">
                        <a:ln>
                          <a:noFill/>
                        </a:ln>
                        <a:solidFill>
                          <a:srgbClr val="FFFFFF"/>
                        </a:solidFill>
                        <a:effectLst/>
                        <a:latin typeface="Tw Cen MT" panose="020B0602020104020603" pitchFamily="34" charset="0"/>
                        <a:ea typeface="ＭＳ Ｐゴシック" pitchFamily="34" charset="-128"/>
                        <a:cs typeface="Times New Roman" pitchFamily="18" charset="0"/>
                      </a:endParaRPr>
                    </a:p>
                  </a:txBody>
                  <a:tcPr marL="73025" marR="73025" marT="0" marB="0" anchor="ctr" horzOverflow="overflow">
                    <a:lnL>
                      <a:noFill/>
                    </a:lnL>
                    <a:lnR w="76200" cap="flat" cmpd="sng" algn="ctr">
                      <a:solidFill>
                        <a:srgbClr val="FFFFFF"/>
                      </a:solidFill>
                      <a:prstDash val="solid"/>
                      <a:round/>
                      <a:headEnd type="none" w="med" len="med"/>
                      <a:tailEnd type="none" w="med" len="med"/>
                    </a:lnR>
                    <a:lnT>
                      <a:noFill/>
                    </a:lnT>
                    <a:lnB>
                      <a:noFill/>
                    </a:lnB>
                    <a:lnTlToBr>
                      <a:noFill/>
                    </a:lnTlToBr>
                    <a:lnBlToTr>
                      <a:noFill/>
                    </a:lnBlToTr>
                    <a:solidFill>
                      <a:srgbClr val="DD8047"/>
                    </a:solid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de-DE" altLang="de-DE" sz="1200" b="0" i="1" u="none" strike="noStrike" cap="none" normalizeH="0" baseline="0" dirty="0">
                          <a:ln>
                            <a:noFill/>
                          </a:ln>
                          <a:solidFill>
                            <a:schemeClr val="bg1"/>
                          </a:solidFill>
                          <a:effectLst/>
                          <a:latin typeface="Tw Cen MT" panose="020B0602020104020603" pitchFamily="34" charset="0"/>
                          <a:ea typeface="ＭＳ Ｐゴシック" pitchFamily="34" charset="-128"/>
                        </a:rPr>
                        <a:t>RiOLG Wolfgang Dötsch</a:t>
                      </a:r>
                    </a:p>
                  </a:txBody>
                  <a:tcPr marL="137160" marR="73025" marT="0" marB="0" anchor="ctr" horzOverflow="overflow">
                    <a:lnL w="76200" cap="flat" cmpd="sng" algn="ctr">
                      <a:solidFill>
                        <a:srgbClr val="FFFFFF"/>
                      </a:solidFill>
                      <a:prstDash val="solid"/>
                      <a:round/>
                      <a:headEnd type="none" w="med" len="med"/>
                      <a:tailEnd type="none" w="med" len="med"/>
                    </a:lnL>
                    <a:lnR>
                      <a:noFill/>
                    </a:lnR>
                    <a:lnT>
                      <a:noFill/>
                    </a:lnT>
                    <a:lnB>
                      <a:noFill/>
                    </a:lnB>
                    <a:lnTlToBr>
                      <a:noFill/>
                    </a:lnTlToBr>
                    <a:lnBlToTr>
                      <a:noFill/>
                    </a:lnBlToTr>
                    <a:solidFill>
                      <a:srgbClr val="94B6D2"/>
                    </a:solidFill>
                  </a:tcPr>
                </a:tc>
                <a:extLst>
                  <a:ext uri="{0D108BD9-81ED-4DB2-BD59-A6C34878D82A}">
                    <a16:rowId xmlns:a16="http://schemas.microsoft.com/office/drawing/2014/main" val="10002"/>
                  </a:ext>
                </a:extLst>
              </a:tr>
              <a:tr h="467480">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just" defTabSz="914400" rtl="0" eaLnBrk="1" fontAlgn="base" latinLnBrk="0" hangingPunct="1">
                        <a:lnSpc>
                          <a:spcPct val="115000"/>
                        </a:lnSpc>
                        <a:spcBef>
                          <a:spcPct val="0"/>
                        </a:spcBef>
                        <a:spcAft>
                          <a:spcPct val="0"/>
                        </a:spcAft>
                        <a:buClrTx/>
                        <a:buSzTx/>
                        <a:buFontTx/>
                        <a:buNone/>
                        <a:tabLst/>
                      </a:pPr>
                      <a:endParaRPr kumimoji="0" lang="de-DE" altLang="de-DE" sz="1050" b="0" i="0" u="none" strike="noStrike" cap="none" normalizeH="0" baseline="0" dirty="0">
                        <a:ln>
                          <a:noFill/>
                        </a:ln>
                        <a:solidFill>
                          <a:schemeClr val="tx1"/>
                        </a:solidFill>
                        <a:effectLst/>
                        <a:latin typeface="Tw Cen MT" panose="020B0602020104020603" pitchFamily="34" charset="0"/>
                        <a:ea typeface="ＭＳ Ｐゴシック" pitchFamily="34" charset="-128"/>
                      </a:endParaRPr>
                    </a:p>
                    <a:p>
                      <a:pPr marL="0" marR="0" lvl="0" indent="0" algn="just" defTabSz="914400" rtl="0" eaLnBrk="1" fontAlgn="base" latinLnBrk="0" hangingPunct="1">
                        <a:lnSpc>
                          <a:spcPct val="115000"/>
                        </a:lnSpc>
                        <a:spcBef>
                          <a:spcPct val="0"/>
                        </a:spcBef>
                        <a:spcAft>
                          <a:spcPct val="0"/>
                        </a:spcAft>
                        <a:buClrTx/>
                        <a:buSzTx/>
                        <a:buFontTx/>
                        <a:buNone/>
                        <a:tabLst/>
                      </a:pPr>
                      <a:endParaRPr kumimoji="0" lang="de-DE" altLang="de-DE" sz="1050" b="0" i="0" u="none" strike="noStrike" cap="none" normalizeH="0" baseline="0" dirty="0">
                        <a:ln>
                          <a:noFill/>
                        </a:ln>
                        <a:solidFill>
                          <a:schemeClr val="tx1"/>
                        </a:solidFill>
                        <a:effectLst/>
                        <a:latin typeface="Tw Cen MT" panose="020B0602020104020603" pitchFamily="34" charset="0"/>
                        <a:ea typeface="ＭＳ Ｐゴシック" pitchFamily="34" charset="-128"/>
                      </a:endParaRPr>
                    </a:p>
                  </a:txBody>
                  <a:tcPr marL="73025" marR="73025"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just" defTabSz="914400" rtl="0" eaLnBrk="1" fontAlgn="base" latinLnBrk="0" hangingPunct="1">
                        <a:lnSpc>
                          <a:spcPct val="115000"/>
                        </a:lnSpc>
                        <a:spcBef>
                          <a:spcPct val="0"/>
                        </a:spcBef>
                        <a:spcAft>
                          <a:spcPct val="0"/>
                        </a:spcAft>
                        <a:buClrTx/>
                        <a:buSzTx/>
                        <a:buFontTx/>
                        <a:buNone/>
                        <a:tabLst/>
                      </a:pPr>
                      <a:endParaRPr kumimoji="0" lang="de-DE" altLang="de-DE" sz="700" b="0" i="0" u="none" strike="noStrike" cap="none" normalizeH="0" baseline="0" dirty="0">
                        <a:ln>
                          <a:noFill/>
                        </a:ln>
                        <a:solidFill>
                          <a:schemeClr val="tx1"/>
                        </a:solidFill>
                        <a:effectLst/>
                        <a:latin typeface="Tw Cen MT" panose="020B0602020104020603" pitchFamily="34" charset="0"/>
                        <a:ea typeface="ＭＳ Ｐゴシック" pitchFamily="34" charset="-128"/>
                      </a:endParaRPr>
                    </a:p>
                  </a:txBody>
                  <a:tcPr marL="137160" marR="274320" marT="205671"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906507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elle 5"/>
          <p:cNvGraphicFramePr>
            <a:graphicFrameLocks noGrp="1"/>
          </p:cNvGraphicFramePr>
          <p:nvPr/>
        </p:nvGraphicFramePr>
        <p:xfrm>
          <a:off x="3048000" y="0"/>
          <a:ext cx="6096000" cy="525780"/>
        </p:xfrm>
        <a:graphic>
          <a:graphicData uri="http://schemas.openxmlformats.org/drawingml/2006/table">
            <a:tbl>
              <a:tblPr/>
              <a:tblGrid>
                <a:gridCol w="1767840">
                  <a:extLst>
                    <a:ext uri="{9D8B030D-6E8A-4147-A177-3AD203B41FA5}">
                      <a16:colId xmlns:a16="http://schemas.microsoft.com/office/drawing/2014/main" val="20000"/>
                    </a:ext>
                  </a:extLst>
                </a:gridCol>
                <a:gridCol w="4328160">
                  <a:extLst>
                    <a:ext uri="{9D8B030D-6E8A-4147-A177-3AD203B41FA5}">
                      <a16:colId xmlns:a16="http://schemas.microsoft.com/office/drawing/2014/main" val="20001"/>
                    </a:ext>
                  </a:extLst>
                </a:gridCol>
              </a:tblGrid>
              <a:tr h="525780">
                <a:tc>
                  <a:txBody>
                    <a:bodyPr/>
                    <a:lstStyle/>
                    <a:p>
                      <a:pPr algn="just">
                        <a:lnSpc>
                          <a:spcPct val="100000"/>
                        </a:lnSpc>
                        <a:spcAft>
                          <a:spcPts val="0"/>
                        </a:spcAft>
                      </a:pPr>
                      <a:endParaRPr lang="de-DE" sz="1100" dirty="0">
                        <a:solidFill>
                          <a:srgbClr val="FFFFFF"/>
                        </a:solidFill>
                        <a:latin typeface="Tw Cen MT" panose="020B0602020104020603" pitchFamily="34" charset="0"/>
                        <a:ea typeface="Tahoma" pitchFamily="34" charset="0"/>
                        <a:cs typeface="Tahoma" pitchFamily="34" charset="0"/>
                      </a:endParaRPr>
                    </a:p>
                    <a:p>
                      <a:pPr algn="just">
                        <a:lnSpc>
                          <a:spcPct val="100000"/>
                        </a:lnSpc>
                        <a:spcAft>
                          <a:spcPts val="0"/>
                        </a:spcAft>
                      </a:pPr>
                      <a:endParaRPr lang="de-DE" sz="1100" dirty="0">
                        <a:solidFill>
                          <a:srgbClr val="FFFFFF"/>
                        </a:solidFill>
                        <a:latin typeface="Tw Cen MT" panose="020B0602020104020603" pitchFamily="34" charset="0"/>
                        <a:ea typeface="Tahoma" pitchFamily="34" charset="0"/>
                        <a:cs typeface="Tahoma" pitchFamily="34" charset="0"/>
                      </a:endParaRPr>
                    </a:p>
                  </a:txBody>
                  <a:tcPr marL="73025" marR="73025" marT="0" marB="0" anchor="ctr">
                    <a:lnL>
                      <a:noFill/>
                    </a:lnL>
                    <a:lnR w="76200" cap="flat" cmpd="sng" algn="ctr">
                      <a:solidFill>
                        <a:srgbClr val="FFFFFF"/>
                      </a:solidFill>
                      <a:prstDash val="solid"/>
                      <a:round/>
                      <a:headEnd type="none" w="med" len="med"/>
                      <a:tailEnd type="none" w="med" len="med"/>
                    </a:lnR>
                    <a:lnT>
                      <a:noFill/>
                    </a:lnT>
                    <a:lnB>
                      <a:noFill/>
                    </a:lnB>
                    <a:solidFill>
                      <a:srgbClr val="DD8047"/>
                    </a:solidFill>
                  </a:tcPr>
                </a:tc>
                <a:tc>
                  <a:txBody>
                    <a:bodyPr/>
                    <a:lstStyle/>
                    <a:p>
                      <a:pPr marL="0" algn="just" defTabSz="685800" rtl="0" eaLnBrk="1" latinLnBrk="0" hangingPunct="1">
                        <a:lnSpc>
                          <a:spcPct val="115000"/>
                        </a:lnSpc>
                        <a:spcAft>
                          <a:spcPts val="0"/>
                        </a:spcAft>
                      </a:pPr>
                      <a:r>
                        <a:rPr lang="de-DE" sz="1500" kern="1200" dirty="0">
                          <a:solidFill>
                            <a:srgbClr val="FFFFFF"/>
                          </a:solidFill>
                          <a:latin typeface="Tw Cen MT" panose="020B0602020104020603" pitchFamily="34" charset="0"/>
                          <a:ea typeface="Tahoma" pitchFamily="34" charset="0"/>
                          <a:cs typeface="Tahoma" pitchFamily="34" charset="0"/>
                        </a:rPr>
                        <a:t>Der praktische Fall – Wie ist das hier? </a:t>
                      </a:r>
                    </a:p>
                  </a:txBody>
                  <a:tcPr marL="137160" marR="73025" marT="0" marB="0" anchor="ctr">
                    <a:lnL w="76200" cap="flat" cmpd="sng" algn="ctr">
                      <a:solidFill>
                        <a:srgbClr val="FFFFFF"/>
                      </a:solidFill>
                      <a:prstDash val="solid"/>
                      <a:round/>
                      <a:headEnd type="none" w="med" len="med"/>
                      <a:tailEnd type="none" w="med" len="med"/>
                    </a:lnL>
                    <a:lnR>
                      <a:noFill/>
                    </a:lnR>
                    <a:lnT>
                      <a:noFill/>
                    </a:lnT>
                    <a:lnB>
                      <a:noFill/>
                    </a:lnB>
                    <a:solidFill>
                      <a:srgbClr val="94B6D2"/>
                    </a:solidFill>
                  </a:tcPr>
                </a:tc>
                <a:extLst>
                  <a:ext uri="{0D108BD9-81ED-4DB2-BD59-A6C34878D82A}">
                    <a16:rowId xmlns:a16="http://schemas.microsoft.com/office/drawing/2014/main" val="10000"/>
                  </a:ext>
                </a:extLst>
              </a:tr>
            </a:tbl>
          </a:graphicData>
        </a:graphic>
      </p:graphicFrame>
      <p:sp>
        <p:nvSpPr>
          <p:cNvPr id="16" name="object 16"/>
          <p:cNvSpPr/>
          <p:nvPr/>
        </p:nvSpPr>
        <p:spPr>
          <a:xfrm>
            <a:off x="4583533" y="1485329"/>
            <a:ext cx="0" cy="108585"/>
          </a:xfrm>
          <a:custGeom>
            <a:avLst/>
            <a:gdLst/>
            <a:ahLst/>
            <a:cxnLst/>
            <a:rect l="l" t="t" r="r" b="b"/>
            <a:pathLst>
              <a:path h="144780">
                <a:moveTo>
                  <a:pt x="0" y="0"/>
                </a:moveTo>
                <a:lnTo>
                  <a:pt x="0" y="144399"/>
                </a:lnTo>
              </a:path>
            </a:pathLst>
          </a:custGeom>
          <a:ln w="12192">
            <a:solidFill>
              <a:srgbClr val="FFFFFF"/>
            </a:solidFill>
          </a:ln>
        </p:spPr>
        <p:txBody>
          <a:bodyPr wrap="square" lIns="0" tIns="0" rIns="0" bIns="0" rtlCol="0"/>
          <a:lstStyle/>
          <a:p>
            <a:endParaRPr>
              <a:solidFill>
                <a:schemeClr val="bg1"/>
              </a:solidFill>
              <a:latin typeface="Tw Cen MT" panose="020B0602020104020603" pitchFamily="34" charset="0"/>
              <a:ea typeface="Tw Cen MT" charset="0"/>
              <a:cs typeface="Tw Cen MT" charset="0"/>
            </a:endParaRPr>
          </a:p>
        </p:txBody>
      </p:sp>
      <p:sp>
        <p:nvSpPr>
          <p:cNvPr id="18" name="object 17"/>
          <p:cNvSpPr/>
          <p:nvPr/>
        </p:nvSpPr>
        <p:spPr>
          <a:xfrm>
            <a:off x="7579717" y="1496760"/>
            <a:ext cx="12700" cy="97631"/>
          </a:xfrm>
          <a:custGeom>
            <a:avLst/>
            <a:gdLst/>
            <a:ahLst/>
            <a:cxnLst/>
            <a:rect l="l" t="t" r="r" b="b"/>
            <a:pathLst>
              <a:path w="12700" h="130175">
                <a:moveTo>
                  <a:pt x="12700" y="0"/>
                </a:moveTo>
                <a:lnTo>
                  <a:pt x="0" y="130175"/>
                </a:lnTo>
              </a:path>
            </a:pathLst>
          </a:custGeom>
          <a:ln w="12192">
            <a:solidFill>
              <a:srgbClr val="FFFFFF"/>
            </a:solidFill>
          </a:ln>
        </p:spPr>
        <p:txBody>
          <a:bodyPr wrap="square" lIns="0" tIns="0" rIns="0" bIns="0" rtlCol="0"/>
          <a:lstStyle/>
          <a:p>
            <a:endParaRPr>
              <a:solidFill>
                <a:schemeClr val="bg1"/>
              </a:solidFill>
              <a:latin typeface="Tw Cen MT" panose="020B0602020104020603" pitchFamily="34" charset="0"/>
              <a:ea typeface="Tw Cen MT" charset="0"/>
              <a:cs typeface="Tw Cen MT" charset="0"/>
            </a:endParaRPr>
          </a:p>
        </p:txBody>
      </p:sp>
      <p:sp>
        <p:nvSpPr>
          <p:cNvPr id="9" name="object 4"/>
          <p:cNvSpPr txBox="1"/>
          <p:nvPr/>
        </p:nvSpPr>
        <p:spPr>
          <a:xfrm>
            <a:off x="76200" y="590550"/>
            <a:ext cx="9098280" cy="246221"/>
          </a:xfrm>
          <a:prstGeom prst="rect">
            <a:avLst/>
          </a:prstGeom>
        </p:spPr>
        <p:txBody>
          <a:bodyPr vert="horz" wrap="square" lIns="0" tIns="0" rIns="0" bIns="0" rtlCol="0">
            <a:spAutoFit/>
          </a:bodyPr>
          <a:lstStyle/>
          <a:p>
            <a:pPr marR="254635">
              <a:lnSpc>
                <a:spcPct val="100000"/>
              </a:lnSpc>
            </a:pPr>
            <a:endParaRPr sz="1600" i="1" dirty="0">
              <a:latin typeface="Tw Cen MT" panose="020B0602020104020603" pitchFamily="34" charset="0"/>
              <a:ea typeface="Tw Cen MT" charset="0"/>
              <a:cs typeface="Tw Cen MT" charset="0"/>
            </a:endParaRPr>
          </a:p>
        </p:txBody>
      </p:sp>
      <p:sp>
        <p:nvSpPr>
          <p:cNvPr id="4" name="Rechteck 3"/>
          <p:cNvSpPr/>
          <p:nvPr/>
        </p:nvSpPr>
        <p:spPr>
          <a:xfrm>
            <a:off x="43866" y="456107"/>
            <a:ext cx="9056267" cy="1384995"/>
          </a:xfrm>
          <a:prstGeom prst="rect">
            <a:avLst/>
          </a:prstGeom>
        </p:spPr>
        <p:txBody>
          <a:bodyPr wrap="square">
            <a:spAutoFit/>
          </a:bodyPr>
          <a:lstStyle/>
          <a:p>
            <a:pPr marL="285750" indent="-285750">
              <a:buFont typeface="Arial" panose="020B0604020202020204" pitchFamily="34" charset="0"/>
              <a:buChar char="•"/>
            </a:pPr>
            <a:r>
              <a:rPr lang="de-DE" sz="1400" b="1" dirty="0">
                <a:latin typeface="Tw Cen MT" panose="020B0602020104020603" pitchFamily="34" charset="0"/>
              </a:rPr>
              <a:t>Frage: Wer ist  eigentlich „verantwortlich“ für die Datenverarbeitung in der WEG</a:t>
            </a:r>
          </a:p>
          <a:p>
            <a:pPr marL="742950" lvl="1" indent="-285750">
              <a:buFont typeface="Arial" panose="020B0604020202020204" pitchFamily="34" charset="0"/>
              <a:buChar char="•"/>
            </a:pPr>
            <a:r>
              <a:rPr lang="de-DE" sz="1400" dirty="0">
                <a:latin typeface="Tw Cen MT" panose="020B0602020104020603" pitchFamily="34" charset="0"/>
              </a:rPr>
              <a:t>Art. 4 Nr. 7 DSGVO: „Verantwortlicher“ = „die natürliche oder juristische Person…, die allein oder gemeinsam mit anderen über die Zwecke und Mittel der Verarbeitung von personenbezogenen Daten entscheidet…“</a:t>
            </a:r>
          </a:p>
          <a:p>
            <a:pPr marL="742950" lvl="1" indent="-285750">
              <a:buFont typeface="Arial" panose="020B0604020202020204" pitchFamily="34" charset="0"/>
              <a:buChar char="•"/>
            </a:pPr>
            <a:r>
              <a:rPr lang="de-DE" sz="1400" dirty="0">
                <a:latin typeface="Tw Cen MT" panose="020B0602020104020603" pitchFamily="34" charset="0"/>
              </a:rPr>
              <a:t>Art. 4 Nr. 8 DSGVO: „Auftragsverarbeiter“ = „eine natürliche oder juristische Person…, die personenbezogene Daten im Auftrag des Verantwortlichen verarbeitet“ (typischer Fall: Abrechnungsdienstleister, aber auch Online-Portalbetreiber)</a:t>
            </a:r>
          </a:p>
        </p:txBody>
      </p:sp>
      <p:sp>
        <p:nvSpPr>
          <p:cNvPr id="2" name="Rechteck 1"/>
          <p:cNvSpPr/>
          <p:nvPr/>
        </p:nvSpPr>
        <p:spPr>
          <a:xfrm>
            <a:off x="80211" y="1822865"/>
            <a:ext cx="4415589" cy="3139321"/>
          </a:xfrm>
          <a:prstGeom prst="rect">
            <a:avLst/>
          </a:prstGeom>
        </p:spPr>
        <p:txBody>
          <a:bodyPr wrap="square">
            <a:spAutoFit/>
          </a:bodyPr>
          <a:lstStyle/>
          <a:p>
            <a:r>
              <a:rPr lang="de-DE" sz="1100" b="1" dirty="0">
                <a:latin typeface="Tw Cen MT" panose="020B0602020104020603" pitchFamily="34" charset="0"/>
              </a:rPr>
              <a:t>Art. 26 DSGVO - Gemeinsam Verantwortliche</a:t>
            </a:r>
          </a:p>
          <a:p>
            <a:r>
              <a:rPr lang="de-DE" sz="1100" dirty="0">
                <a:latin typeface="Tw Cen MT" panose="020B0602020104020603" pitchFamily="34" charset="0"/>
              </a:rPr>
              <a:t>(1) Legen zwei oder mehr Verantwortliche </a:t>
            </a:r>
            <a:r>
              <a:rPr lang="de-DE" sz="1100" b="1" dirty="0">
                <a:latin typeface="Tw Cen MT" panose="020B0602020104020603" pitchFamily="34" charset="0"/>
              </a:rPr>
              <a:t>gemeinsam</a:t>
            </a:r>
            <a:r>
              <a:rPr lang="de-DE" sz="1100" dirty="0">
                <a:latin typeface="Tw Cen MT" panose="020B0602020104020603" pitchFamily="34" charset="0"/>
              </a:rPr>
              <a:t> die Zwecke der und die Mittel zur Verarbeitung fest, so sind sie gemeinsam Verantwortliche. Sie legen in einer </a:t>
            </a:r>
            <a:r>
              <a:rPr lang="de-DE" sz="1100" b="1" dirty="0">
                <a:latin typeface="Tw Cen MT" panose="020B0602020104020603" pitchFamily="34" charset="0"/>
              </a:rPr>
              <a:t>Vereinbarung </a:t>
            </a:r>
            <a:r>
              <a:rPr lang="de-DE" sz="1100" dirty="0">
                <a:latin typeface="Tw Cen MT" panose="020B0602020104020603" pitchFamily="34" charset="0"/>
              </a:rPr>
              <a:t>in transparenter Form fest, wer von ihnen welche Verpflichtung gemäß dieser Verordnung erfüllt, insbesondere was die Wahrnehmung der Rechte der betroffenen Person angeht, und wer welchen Informationspflichten gemäß den Artikeln 13 und 14 nachkommt, sofern und soweit die jeweiligen Aufgaben der Verantwortlichen nicht durch Rechtsvorschriften der Union oder der Mitgliedstaaten, denen die Verantwortlichen unterliegen, festgelegt sind. In der Vereinbarung kann eine Anlaufstelle für die betroffenen Personen angegeben werden.</a:t>
            </a:r>
          </a:p>
          <a:p>
            <a:r>
              <a:rPr lang="de-DE" sz="1100" dirty="0">
                <a:latin typeface="Tw Cen MT" panose="020B0602020104020603" pitchFamily="34" charset="0"/>
              </a:rPr>
              <a:t>(2) Die Vereinbarung gemäß Absatz 1 muss die jeweiligen tatsächlichen Funktionen und Beziehungen der gemeinsam Verantwortlichen gegenüber betroffenen Personen gebührend widerspiegeln. Das wesentliche der Vereinbarung wird der betroffenen Person zur Verfügung gestellt.</a:t>
            </a:r>
          </a:p>
          <a:p>
            <a:r>
              <a:rPr lang="de-DE" sz="1100" dirty="0">
                <a:latin typeface="Tw Cen MT" panose="020B0602020104020603" pitchFamily="34" charset="0"/>
              </a:rPr>
              <a:t>(3) Ungeachtet der Einzelheiten der Vereinbarung gemäß Absatz 1 kann die betroffene Person ihre Rechte im Rahmen dieser Verordnung bei und gegenüber jedem einzelnen der Verantwortlichen geltend machen.</a:t>
            </a:r>
          </a:p>
        </p:txBody>
      </p:sp>
      <p:sp>
        <p:nvSpPr>
          <p:cNvPr id="8" name="Rechteck 7"/>
          <p:cNvSpPr/>
          <p:nvPr/>
        </p:nvSpPr>
        <p:spPr>
          <a:xfrm>
            <a:off x="4343400" y="1859339"/>
            <a:ext cx="4800600" cy="3139321"/>
          </a:xfrm>
          <a:prstGeom prst="rect">
            <a:avLst/>
          </a:prstGeom>
        </p:spPr>
        <p:txBody>
          <a:bodyPr wrap="square">
            <a:spAutoFit/>
          </a:bodyPr>
          <a:lstStyle/>
          <a:p>
            <a:r>
              <a:rPr lang="de-DE" sz="1100" b="1" dirty="0">
                <a:latin typeface="Tw Cen MT" panose="020B0602020104020603" pitchFamily="34" charset="0"/>
              </a:rPr>
              <a:t>Art. 28 DSGVO –Auftragsverarbeiter</a:t>
            </a:r>
          </a:p>
          <a:p>
            <a:r>
              <a:rPr lang="de-DE" sz="1100" dirty="0">
                <a:latin typeface="Tw Cen MT" panose="020B0602020104020603" pitchFamily="34" charset="0"/>
              </a:rPr>
              <a:t>(1) Erfolgt eine </a:t>
            </a:r>
            <a:r>
              <a:rPr lang="de-DE" sz="1100" b="1" dirty="0">
                <a:latin typeface="Tw Cen MT" panose="020B0602020104020603" pitchFamily="34" charset="0"/>
              </a:rPr>
              <a:t>Verarbeitung im Auftrag eines Verantwortlichen</a:t>
            </a:r>
            <a:r>
              <a:rPr lang="de-DE" sz="1100" dirty="0">
                <a:latin typeface="Tw Cen MT" panose="020B0602020104020603" pitchFamily="34" charset="0"/>
              </a:rPr>
              <a:t>, so arbeitet dieser nur mit Auftragsverarbeitern, die hinreichend Garantien dafür bieten, dass geeignete technische und organisatorische Maßnahmen so durchgeführt werden, dass die Verarbeitung im Einklang mit den Anforderungen dieser Verordnung erfolgt und den Schutz der Rechte der betroffenen Person gewährleistet. (…)</a:t>
            </a:r>
          </a:p>
          <a:p>
            <a:r>
              <a:rPr lang="de-DE" sz="1100" dirty="0">
                <a:latin typeface="Tw Cen MT" panose="020B0602020104020603" pitchFamily="34" charset="0"/>
              </a:rPr>
              <a:t>(3) Die Verarbeitung durch einen Auftragsverarbeiter erfolgt auf der Grundlage eines </a:t>
            </a:r>
            <a:r>
              <a:rPr lang="de-DE" sz="1100" b="1" dirty="0">
                <a:latin typeface="Tw Cen MT" panose="020B0602020104020603" pitchFamily="34" charset="0"/>
              </a:rPr>
              <a:t>Vertrags </a:t>
            </a:r>
            <a:r>
              <a:rPr lang="de-DE" sz="1100" dirty="0">
                <a:latin typeface="Tw Cen MT" panose="020B0602020104020603" pitchFamily="34" charset="0"/>
              </a:rPr>
              <a:t>…, der … den Auftragsverarbeiter in Bezug auf den Verantwortlichen bindet und in dem Gegenstand und Dauer der Verarbeitung, Art und Zweck der Verarbeitung, die Art der personenbezogenen Daten, die Kategorien betroffener Personen und die Pflichten und Rechte des Verantwortlichen festgelegt sind. Dieser Vertrag bzw. dieses andere Rechtsinstrument sieht insbesondere vor, dass… (Pflichtenkataloge)</a:t>
            </a:r>
          </a:p>
          <a:p>
            <a:r>
              <a:rPr lang="de-DE" sz="1100" dirty="0">
                <a:latin typeface="Tw Cen MT" panose="020B0602020104020603" pitchFamily="34" charset="0"/>
              </a:rPr>
              <a:t>(9) Der Vertrag … ist schriftlich abzufassen, was auch in einem elektronischen Format erfolgen kann.</a:t>
            </a:r>
          </a:p>
          <a:p>
            <a:r>
              <a:rPr lang="de-DE" sz="1100" dirty="0">
                <a:latin typeface="Tw Cen MT" panose="020B0602020104020603" pitchFamily="34" charset="0"/>
              </a:rPr>
              <a:t>(10) Unbeschadet der Artikel 82, 83 und 84 gilt ein Auftragsverarbeiter, der unter Verstoß gegen diese Verordnung die Zwecke und Mittel der Verarbeitung bestimmt, in Bezug auf diese Verarbeitung als Verantwortlicher.</a:t>
            </a:r>
          </a:p>
        </p:txBody>
      </p:sp>
    </p:spTree>
    <p:extLst>
      <p:ext uri="{BB962C8B-B14F-4D97-AF65-F5344CB8AC3E}">
        <p14:creationId xmlns:p14="http://schemas.microsoft.com/office/powerpoint/2010/main" val="149277138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1580747F-D9A7-4197-8099-6D7F5A480B23}"/>
              </a:ext>
            </a:extLst>
          </p:cNvPr>
          <p:cNvSpPr txBox="1"/>
          <p:nvPr/>
        </p:nvSpPr>
        <p:spPr>
          <a:xfrm>
            <a:off x="3155434" y="137338"/>
            <a:ext cx="2053234" cy="369332"/>
          </a:xfrm>
          <a:prstGeom prst="rect">
            <a:avLst/>
          </a:prstGeom>
          <a:solidFill>
            <a:schemeClr val="accent1"/>
          </a:solidFill>
        </p:spPr>
        <p:txBody>
          <a:bodyPr wrap="square" rtlCol="0">
            <a:spAutoFit/>
          </a:bodyPr>
          <a:lstStyle/>
          <a:p>
            <a:pPr algn="ctr"/>
            <a:r>
              <a:rPr lang="de-DE" b="1" dirty="0">
                <a:solidFill>
                  <a:srgbClr val="FF0000"/>
                </a:solidFill>
                <a:latin typeface="Tahoma" panose="020B0604030504040204" pitchFamily="34" charset="0"/>
                <a:ea typeface="Tahoma" panose="020B0604030504040204" pitchFamily="34" charset="0"/>
                <a:cs typeface="Tahoma" panose="020B0604030504040204" pitchFamily="34" charset="0"/>
              </a:rPr>
              <a:t>GdWE</a:t>
            </a:r>
          </a:p>
        </p:txBody>
      </p:sp>
      <p:sp>
        <p:nvSpPr>
          <p:cNvPr id="7" name="Textfeld 6">
            <a:extLst>
              <a:ext uri="{FF2B5EF4-FFF2-40B4-BE49-F238E27FC236}">
                <a16:creationId xmlns:a16="http://schemas.microsoft.com/office/drawing/2014/main" id="{78CABD4A-87E7-4B73-BE41-2DC6467A62F6}"/>
              </a:ext>
            </a:extLst>
          </p:cNvPr>
          <p:cNvSpPr txBox="1"/>
          <p:nvPr/>
        </p:nvSpPr>
        <p:spPr>
          <a:xfrm>
            <a:off x="3121526" y="1969843"/>
            <a:ext cx="569387" cy="369332"/>
          </a:xfrm>
          <a:prstGeom prst="rect">
            <a:avLst/>
          </a:prstGeom>
          <a:solidFill>
            <a:schemeClr val="accent1"/>
          </a:solidFill>
        </p:spPr>
        <p:txBody>
          <a:bodyPr wrap="none" rtlCol="0">
            <a:spAutoFit/>
          </a:bodyPr>
          <a:lstStyle/>
          <a:p>
            <a:pPr algn="ctr"/>
            <a:r>
              <a:rPr lang="de-DE" b="1">
                <a:solidFill>
                  <a:srgbClr val="FF0000"/>
                </a:solidFill>
                <a:latin typeface="Tahoma" panose="020B0604030504040204" pitchFamily="34" charset="0"/>
                <a:ea typeface="Tahoma" panose="020B0604030504040204" pitchFamily="34" charset="0"/>
                <a:cs typeface="Tahoma" panose="020B0604030504040204" pitchFamily="34" charset="0"/>
              </a:rPr>
              <a:t>W1</a:t>
            </a:r>
            <a:endParaRPr lang="de-DE"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feld 7">
            <a:extLst>
              <a:ext uri="{FF2B5EF4-FFF2-40B4-BE49-F238E27FC236}">
                <a16:creationId xmlns:a16="http://schemas.microsoft.com/office/drawing/2014/main" id="{54768333-5332-4584-ACFC-8A6DAF98EC37}"/>
              </a:ext>
            </a:extLst>
          </p:cNvPr>
          <p:cNvSpPr txBox="1"/>
          <p:nvPr/>
        </p:nvSpPr>
        <p:spPr>
          <a:xfrm>
            <a:off x="3641200" y="1969843"/>
            <a:ext cx="569387" cy="369332"/>
          </a:xfrm>
          <a:prstGeom prst="rect">
            <a:avLst/>
          </a:prstGeom>
          <a:solidFill>
            <a:schemeClr val="accent1"/>
          </a:solidFill>
        </p:spPr>
        <p:txBody>
          <a:bodyPr wrap="none" rtlCol="0">
            <a:spAutoFit/>
          </a:bodyPr>
          <a:lstStyle/>
          <a:p>
            <a:pPr algn="ctr"/>
            <a:r>
              <a:rPr lang="de-DE" b="1" dirty="0">
                <a:solidFill>
                  <a:srgbClr val="FF0000"/>
                </a:solidFill>
                <a:latin typeface="Tahoma" panose="020B0604030504040204" pitchFamily="34" charset="0"/>
                <a:ea typeface="Tahoma" panose="020B0604030504040204" pitchFamily="34" charset="0"/>
                <a:cs typeface="Tahoma" panose="020B0604030504040204" pitchFamily="34" charset="0"/>
              </a:rPr>
              <a:t>W2</a:t>
            </a:r>
          </a:p>
        </p:txBody>
      </p:sp>
      <p:sp>
        <p:nvSpPr>
          <p:cNvPr id="9" name="Textfeld 8">
            <a:extLst>
              <a:ext uri="{FF2B5EF4-FFF2-40B4-BE49-F238E27FC236}">
                <a16:creationId xmlns:a16="http://schemas.microsoft.com/office/drawing/2014/main" id="{A8BEEE35-D9A9-494A-AB55-34E147D32068}"/>
              </a:ext>
            </a:extLst>
          </p:cNvPr>
          <p:cNvSpPr txBox="1"/>
          <p:nvPr/>
        </p:nvSpPr>
        <p:spPr>
          <a:xfrm>
            <a:off x="4160278" y="1969843"/>
            <a:ext cx="569387" cy="369332"/>
          </a:xfrm>
          <a:prstGeom prst="rect">
            <a:avLst/>
          </a:prstGeom>
          <a:solidFill>
            <a:schemeClr val="accent1"/>
          </a:solidFill>
        </p:spPr>
        <p:txBody>
          <a:bodyPr wrap="none" rtlCol="0">
            <a:spAutoFit/>
          </a:bodyPr>
          <a:lstStyle/>
          <a:p>
            <a:pPr algn="ctr"/>
            <a:r>
              <a:rPr lang="de-DE" b="1" dirty="0">
                <a:solidFill>
                  <a:srgbClr val="FF0000"/>
                </a:solidFill>
                <a:latin typeface="Tahoma" panose="020B0604030504040204" pitchFamily="34" charset="0"/>
                <a:ea typeface="Tahoma" panose="020B0604030504040204" pitchFamily="34" charset="0"/>
                <a:cs typeface="Tahoma" panose="020B0604030504040204" pitchFamily="34" charset="0"/>
              </a:rPr>
              <a:t>W3</a:t>
            </a:r>
          </a:p>
        </p:txBody>
      </p:sp>
      <p:sp>
        <p:nvSpPr>
          <p:cNvPr id="10" name="Textfeld 9">
            <a:extLst>
              <a:ext uri="{FF2B5EF4-FFF2-40B4-BE49-F238E27FC236}">
                <a16:creationId xmlns:a16="http://schemas.microsoft.com/office/drawing/2014/main" id="{1CCA7BF5-4CB4-4474-B14D-E94773A0F860}"/>
              </a:ext>
            </a:extLst>
          </p:cNvPr>
          <p:cNvSpPr txBox="1"/>
          <p:nvPr/>
        </p:nvSpPr>
        <p:spPr>
          <a:xfrm>
            <a:off x="4679356" y="1969843"/>
            <a:ext cx="569387" cy="369332"/>
          </a:xfrm>
          <a:prstGeom prst="rect">
            <a:avLst/>
          </a:prstGeom>
          <a:solidFill>
            <a:schemeClr val="accent1"/>
          </a:solidFill>
        </p:spPr>
        <p:txBody>
          <a:bodyPr wrap="none" rtlCol="0">
            <a:spAutoFit/>
          </a:bodyPr>
          <a:lstStyle/>
          <a:p>
            <a:pPr algn="ctr"/>
            <a:r>
              <a:rPr lang="de-DE" b="1" dirty="0">
                <a:solidFill>
                  <a:srgbClr val="FF0000"/>
                </a:solidFill>
                <a:latin typeface="Tahoma" panose="020B0604030504040204" pitchFamily="34" charset="0"/>
                <a:ea typeface="Tahoma" panose="020B0604030504040204" pitchFamily="34" charset="0"/>
                <a:cs typeface="Tahoma" panose="020B0604030504040204" pitchFamily="34" charset="0"/>
              </a:rPr>
              <a:t>W4</a:t>
            </a:r>
          </a:p>
        </p:txBody>
      </p:sp>
      <p:cxnSp>
        <p:nvCxnSpPr>
          <p:cNvPr id="11" name="Gerade Verbindung mit Pfeil 10">
            <a:extLst>
              <a:ext uri="{FF2B5EF4-FFF2-40B4-BE49-F238E27FC236}">
                <a16:creationId xmlns:a16="http://schemas.microsoft.com/office/drawing/2014/main" id="{FE96A739-48BA-414F-AF4A-AF3DCC479CBF}"/>
              </a:ext>
            </a:extLst>
          </p:cNvPr>
          <p:cNvCxnSpPr>
            <a:stCxn id="6" idx="2"/>
          </p:cNvCxnSpPr>
          <p:nvPr/>
        </p:nvCxnSpPr>
        <p:spPr>
          <a:xfrm flipH="1">
            <a:off x="3406219" y="506670"/>
            <a:ext cx="775832" cy="137579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feld 14">
            <a:extLst>
              <a:ext uri="{FF2B5EF4-FFF2-40B4-BE49-F238E27FC236}">
                <a16:creationId xmlns:a16="http://schemas.microsoft.com/office/drawing/2014/main" id="{E825F988-DDEF-49D9-8A51-3E91179B0F90}"/>
              </a:ext>
            </a:extLst>
          </p:cNvPr>
          <p:cNvSpPr txBox="1"/>
          <p:nvPr/>
        </p:nvSpPr>
        <p:spPr>
          <a:xfrm>
            <a:off x="6638536" y="137338"/>
            <a:ext cx="2470828" cy="369332"/>
          </a:xfrm>
          <a:prstGeom prst="rect">
            <a:avLst/>
          </a:prstGeom>
          <a:solidFill>
            <a:schemeClr val="accent1"/>
          </a:solidFill>
        </p:spPr>
        <p:txBody>
          <a:bodyPr wrap="square" rtlCol="0">
            <a:spAutoFit/>
          </a:bodyPr>
          <a:lstStyle/>
          <a:p>
            <a:pPr algn="ctr"/>
            <a:r>
              <a:rPr lang="de-DE" b="1" dirty="0">
                <a:solidFill>
                  <a:srgbClr val="FF0000"/>
                </a:solidFill>
                <a:latin typeface="Tahoma" panose="020B0604030504040204" pitchFamily="34" charset="0"/>
                <a:ea typeface="Tahoma" panose="020B0604030504040204" pitchFamily="34" charset="0"/>
                <a:cs typeface="Tahoma" panose="020B0604030504040204" pitchFamily="34" charset="0"/>
              </a:rPr>
              <a:t>Verwalter</a:t>
            </a:r>
          </a:p>
        </p:txBody>
      </p:sp>
      <p:sp>
        <p:nvSpPr>
          <p:cNvPr id="19" name="Titel 1">
            <a:extLst>
              <a:ext uri="{FF2B5EF4-FFF2-40B4-BE49-F238E27FC236}">
                <a16:creationId xmlns:a16="http://schemas.microsoft.com/office/drawing/2014/main" id="{17CA7660-2D4D-432B-87E1-40056C5EADC6}"/>
              </a:ext>
            </a:extLst>
          </p:cNvPr>
          <p:cNvSpPr>
            <a:spLocks noGrp="1"/>
          </p:cNvSpPr>
          <p:nvPr>
            <p:ph type="title"/>
          </p:nvPr>
        </p:nvSpPr>
        <p:spPr>
          <a:xfrm>
            <a:off x="-98980" y="322004"/>
            <a:ext cx="3352800" cy="683526"/>
          </a:xfrm>
        </p:spPr>
        <p:txBody>
          <a:bodyPr rtlCol="0">
            <a:noAutofit/>
          </a:bodyPr>
          <a:lstStyle/>
          <a:p>
            <a:pPr>
              <a:defRPr/>
            </a:pPr>
            <a:r>
              <a:rPr lang="de-DE" sz="2400" dirty="0">
                <a:latin typeface="Tahoma" panose="020B0604030504040204" pitchFamily="34" charset="0"/>
                <a:ea typeface="Tahoma" panose="020B0604030504040204" pitchFamily="34" charset="0"/>
                <a:cs typeface="Tahoma" panose="020B0604030504040204" pitchFamily="34" charset="0"/>
              </a:rPr>
              <a:t>Ist der Verwalter nicht </a:t>
            </a:r>
            <a:br>
              <a:rPr lang="de-DE" sz="2400" dirty="0">
                <a:latin typeface="Tahoma" panose="020B0604030504040204" pitchFamily="34" charset="0"/>
                <a:ea typeface="Tahoma" panose="020B0604030504040204" pitchFamily="34" charset="0"/>
                <a:cs typeface="Tahoma" panose="020B0604030504040204" pitchFamily="34" charset="0"/>
              </a:rPr>
            </a:br>
            <a:r>
              <a:rPr lang="de-DE" sz="2400" dirty="0">
                <a:latin typeface="Tahoma" panose="020B0604030504040204" pitchFamily="34" charset="0"/>
                <a:ea typeface="Tahoma" panose="020B0604030504040204" pitchFamily="34" charset="0"/>
                <a:cs typeface="Tahoma" panose="020B0604030504040204" pitchFamily="34" charset="0"/>
              </a:rPr>
              <a:t>wie ein GmbH-</a:t>
            </a:r>
            <a:br>
              <a:rPr lang="de-DE" sz="2400" dirty="0">
                <a:latin typeface="Tahoma" panose="020B0604030504040204" pitchFamily="34" charset="0"/>
                <a:ea typeface="Tahoma" panose="020B0604030504040204" pitchFamily="34" charset="0"/>
                <a:cs typeface="Tahoma" panose="020B0604030504040204" pitchFamily="34" charset="0"/>
              </a:rPr>
            </a:br>
            <a:r>
              <a:rPr lang="de-DE" sz="2400" dirty="0">
                <a:latin typeface="Tahoma" panose="020B0604030504040204" pitchFamily="34" charset="0"/>
                <a:ea typeface="Tahoma" panose="020B0604030504040204" pitchFamily="34" charset="0"/>
                <a:cs typeface="Tahoma" panose="020B0604030504040204" pitchFamily="34" charset="0"/>
              </a:rPr>
              <a:t>Geschäftsführer </a:t>
            </a:r>
            <a:br>
              <a:rPr lang="de-DE" sz="2400" dirty="0">
                <a:latin typeface="Tahoma" panose="020B0604030504040204" pitchFamily="34" charset="0"/>
                <a:ea typeface="Tahoma" panose="020B0604030504040204" pitchFamily="34" charset="0"/>
                <a:cs typeface="Tahoma" panose="020B0604030504040204" pitchFamily="34" charset="0"/>
              </a:rPr>
            </a:br>
            <a:r>
              <a:rPr lang="de-DE" sz="2400" dirty="0">
                <a:latin typeface="Tahoma" panose="020B0604030504040204" pitchFamily="34" charset="0"/>
                <a:ea typeface="Tahoma" panose="020B0604030504040204" pitchFamily="34" charset="0"/>
                <a:cs typeface="Tahoma" panose="020B0604030504040204" pitchFamily="34" charset="0"/>
              </a:rPr>
              <a:t>nur Organ?</a:t>
            </a:r>
          </a:p>
        </p:txBody>
      </p:sp>
      <p:cxnSp>
        <p:nvCxnSpPr>
          <p:cNvPr id="22" name="Gerade Verbindung mit Pfeil 21">
            <a:extLst>
              <a:ext uri="{FF2B5EF4-FFF2-40B4-BE49-F238E27FC236}">
                <a16:creationId xmlns:a16="http://schemas.microsoft.com/office/drawing/2014/main" id="{248DFA4E-E732-4D57-A0B4-76991F4EC37A}"/>
              </a:ext>
            </a:extLst>
          </p:cNvPr>
          <p:cNvCxnSpPr>
            <a:cxnSpLocks/>
          </p:cNvCxnSpPr>
          <p:nvPr/>
        </p:nvCxnSpPr>
        <p:spPr>
          <a:xfrm flipH="1">
            <a:off x="3925893" y="550360"/>
            <a:ext cx="381550" cy="133210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Gerade Verbindung mit Pfeil 23">
            <a:extLst>
              <a:ext uri="{FF2B5EF4-FFF2-40B4-BE49-F238E27FC236}">
                <a16:creationId xmlns:a16="http://schemas.microsoft.com/office/drawing/2014/main" id="{9D762251-441B-42FD-8CB7-A66D4DB71A2D}"/>
              </a:ext>
            </a:extLst>
          </p:cNvPr>
          <p:cNvCxnSpPr>
            <a:cxnSpLocks/>
          </p:cNvCxnSpPr>
          <p:nvPr/>
        </p:nvCxnSpPr>
        <p:spPr>
          <a:xfrm>
            <a:off x="4444971" y="572205"/>
            <a:ext cx="0" cy="131025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Gerade Verbindung mit Pfeil 25">
            <a:extLst>
              <a:ext uri="{FF2B5EF4-FFF2-40B4-BE49-F238E27FC236}">
                <a16:creationId xmlns:a16="http://schemas.microsoft.com/office/drawing/2014/main" id="{5BC0C533-58F4-49DB-8795-C1778B1824E4}"/>
              </a:ext>
            </a:extLst>
          </p:cNvPr>
          <p:cNvCxnSpPr>
            <a:cxnSpLocks/>
          </p:cNvCxnSpPr>
          <p:nvPr/>
        </p:nvCxnSpPr>
        <p:spPr>
          <a:xfrm>
            <a:off x="4597371" y="550360"/>
            <a:ext cx="366678" cy="127096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3" name="Gerade Verbindung mit Pfeil 42">
            <a:extLst>
              <a:ext uri="{FF2B5EF4-FFF2-40B4-BE49-F238E27FC236}">
                <a16:creationId xmlns:a16="http://schemas.microsoft.com/office/drawing/2014/main" id="{BF99806D-CAB1-461D-A738-2DA62FFFC14C}"/>
              </a:ext>
            </a:extLst>
          </p:cNvPr>
          <p:cNvCxnSpPr>
            <a:cxnSpLocks/>
          </p:cNvCxnSpPr>
          <p:nvPr/>
        </p:nvCxnSpPr>
        <p:spPr>
          <a:xfrm>
            <a:off x="5245900" y="305802"/>
            <a:ext cx="1421789"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6" name="Textfeld 45">
            <a:extLst>
              <a:ext uri="{FF2B5EF4-FFF2-40B4-BE49-F238E27FC236}">
                <a16:creationId xmlns:a16="http://schemas.microsoft.com/office/drawing/2014/main" id="{C572915D-663D-4E8A-A96A-3D544C3F0DA7}"/>
              </a:ext>
            </a:extLst>
          </p:cNvPr>
          <p:cNvSpPr txBox="1"/>
          <p:nvPr/>
        </p:nvSpPr>
        <p:spPr>
          <a:xfrm>
            <a:off x="6591489" y="1969843"/>
            <a:ext cx="2470828" cy="369332"/>
          </a:xfrm>
          <a:prstGeom prst="rect">
            <a:avLst/>
          </a:prstGeom>
          <a:solidFill>
            <a:schemeClr val="accent1"/>
          </a:solidFill>
        </p:spPr>
        <p:txBody>
          <a:bodyPr wrap="square" rtlCol="0">
            <a:spAutoFit/>
          </a:bodyPr>
          <a:lstStyle/>
          <a:p>
            <a:pPr algn="ctr"/>
            <a:r>
              <a:rPr lang="de-DE" b="1" dirty="0">
                <a:solidFill>
                  <a:srgbClr val="FF0000"/>
                </a:solidFill>
                <a:latin typeface="Tahoma" panose="020B0604030504040204" pitchFamily="34" charset="0"/>
                <a:ea typeface="Tahoma" panose="020B0604030504040204" pitchFamily="34" charset="0"/>
                <a:cs typeface="Tahoma" panose="020B0604030504040204" pitchFamily="34" charset="0"/>
              </a:rPr>
              <a:t>Beirat </a:t>
            </a:r>
          </a:p>
        </p:txBody>
      </p:sp>
      <p:cxnSp>
        <p:nvCxnSpPr>
          <p:cNvPr id="47" name="Gerade Verbindung mit Pfeil 46">
            <a:extLst>
              <a:ext uri="{FF2B5EF4-FFF2-40B4-BE49-F238E27FC236}">
                <a16:creationId xmlns:a16="http://schemas.microsoft.com/office/drawing/2014/main" id="{C51D8119-5D4C-428B-9743-1D9F2D06AD55}"/>
              </a:ext>
            </a:extLst>
          </p:cNvPr>
          <p:cNvCxnSpPr>
            <a:cxnSpLocks/>
          </p:cNvCxnSpPr>
          <p:nvPr/>
        </p:nvCxnSpPr>
        <p:spPr>
          <a:xfrm>
            <a:off x="5245900" y="383450"/>
            <a:ext cx="1345589" cy="149901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Rechteck 19">
            <a:extLst>
              <a:ext uri="{FF2B5EF4-FFF2-40B4-BE49-F238E27FC236}">
                <a16:creationId xmlns:a16="http://schemas.microsoft.com/office/drawing/2014/main" id="{20E4883A-1563-4EDB-9CC8-7F41BF7D2123}"/>
              </a:ext>
            </a:extLst>
          </p:cNvPr>
          <p:cNvSpPr/>
          <p:nvPr/>
        </p:nvSpPr>
        <p:spPr>
          <a:xfrm>
            <a:off x="2680194" y="2426556"/>
            <a:ext cx="6477000" cy="2708434"/>
          </a:xfrm>
          <a:prstGeom prst="rect">
            <a:avLst/>
          </a:prstGeom>
        </p:spPr>
        <p:txBody>
          <a:bodyPr wrap="square">
            <a:spAutoFit/>
          </a:bodyPr>
          <a:lstStyle/>
          <a:p>
            <a:r>
              <a:rPr lang="de-DE" sz="1700" b="1" dirty="0">
                <a:solidFill>
                  <a:srgbClr val="FF0000"/>
                </a:solidFill>
              </a:rPr>
              <a:t>hM: </a:t>
            </a:r>
            <a:r>
              <a:rPr lang="de-DE" sz="1700" dirty="0"/>
              <a:t>WEG und Verwalter sind </a:t>
            </a:r>
            <a:r>
              <a:rPr lang="de-DE" sz="1700" u="sng" dirty="0"/>
              <a:t>gemeinsam</a:t>
            </a:r>
            <a:r>
              <a:rPr lang="de-DE" sz="1700" dirty="0"/>
              <a:t> verantwortlich (AG Mannheim v. 11.09.2019 – 5 C 1733/19 WEG, NZM 2020, 70 mAnm </a:t>
            </a:r>
            <a:r>
              <a:rPr lang="de-DE" sz="1700" i="1" dirty="0"/>
              <a:t>Heydrich </a:t>
            </a:r>
            <a:r>
              <a:rPr lang="de-DE" sz="1700" dirty="0"/>
              <a:t>= ZD 2020, 206 mAnm </a:t>
            </a:r>
            <a:r>
              <a:rPr lang="de-DE" sz="1700" i="1" dirty="0"/>
              <a:t>Schröder</a:t>
            </a:r>
            <a:r>
              <a:rPr lang="de-DE" sz="1700" dirty="0"/>
              <a:t>; zustimmend </a:t>
            </a:r>
            <a:r>
              <a:rPr lang="de-DE" sz="1700" i="1" dirty="0"/>
              <a:t>Gündel </a:t>
            </a:r>
            <a:r>
              <a:rPr lang="de-DE" sz="1700" dirty="0"/>
              <a:t>ZWE 2020, 201, </a:t>
            </a:r>
            <a:r>
              <a:rPr lang="de-DE" sz="1700" i="1" dirty="0"/>
              <a:t>Zerull </a:t>
            </a:r>
            <a:r>
              <a:rPr lang="de-DE" sz="1700" dirty="0"/>
              <a:t>AnwZert MietR 17/2021 Anm. 1. </a:t>
            </a:r>
            <a:r>
              <a:rPr lang="de-DE" sz="1700" b="1" dirty="0"/>
              <a:t>AA</a:t>
            </a:r>
            <a:r>
              <a:rPr lang="de-DE" sz="1700" dirty="0"/>
              <a:t> für Verantwortung </a:t>
            </a:r>
            <a:r>
              <a:rPr lang="de-DE" sz="1700" u="sng" dirty="0"/>
              <a:t>nur</a:t>
            </a:r>
            <a:r>
              <a:rPr lang="de-DE" sz="1700" dirty="0"/>
              <a:t> der WEG </a:t>
            </a:r>
            <a:r>
              <a:rPr lang="de-DE" sz="1700" dirty="0" err="1"/>
              <a:t>StwKommWEG</a:t>
            </a:r>
            <a:r>
              <a:rPr lang="de-DE" sz="1700" dirty="0"/>
              <a:t>/</a:t>
            </a:r>
            <a:r>
              <a:rPr lang="de-DE" sz="1700" i="1" dirty="0"/>
              <a:t>Okon</a:t>
            </a:r>
            <a:r>
              <a:rPr lang="de-DE" sz="1700" dirty="0"/>
              <a:t>, Kap. 52 Rn. 117 (gut vertretbar und für Verantwortung </a:t>
            </a:r>
            <a:r>
              <a:rPr lang="de-DE" sz="1700" u="sng" dirty="0"/>
              <a:t>nur</a:t>
            </a:r>
            <a:r>
              <a:rPr lang="de-DE" sz="1700" dirty="0"/>
              <a:t> des Verwalters </a:t>
            </a:r>
            <a:r>
              <a:rPr lang="de-DE" sz="1700" i="1" dirty="0"/>
              <a:t>Schmidt</a:t>
            </a:r>
            <a:r>
              <a:rPr lang="de-DE" sz="1700" dirty="0"/>
              <a:t>,  ZWE 2023, 56, während nur bei der verwalterlosen WEG die GdWE selbst verantwortlich sei).  </a:t>
            </a:r>
            <a:r>
              <a:rPr lang="de-DE" sz="1700" u="sng" dirty="0"/>
              <a:t>Wenig hilfreich leider: </a:t>
            </a:r>
          </a:p>
          <a:p>
            <a:r>
              <a:rPr lang="de-DE" sz="1700" dirty="0"/>
              <a:t>Leitlinien 07/2020 zu den Begriffen „Verantwortlicher“ und „Auftragsverarbeiter“ in der DSGVO, European Data </a:t>
            </a:r>
            <a:r>
              <a:rPr lang="de-DE" sz="1700" dirty="0" err="1"/>
              <a:t>Protection</a:t>
            </a:r>
            <a:r>
              <a:rPr lang="de-DE" sz="1700" dirty="0"/>
              <a:t> Board</a:t>
            </a:r>
          </a:p>
        </p:txBody>
      </p:sp>
    </p:spTree>
    <p:extLst>
      <p:ext uri="{BB962C8B-B14F-4D97-AF65-F5344CB8AC3E}">
        <p14:creationId xmlns:p14="http://schemas.microsoft.com/office/powerpoint/2010/main" val="161730109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1580747F-D9A7-4197-8099-6D7F5A480B23}"/>
              </a:ext>
            </a:extLst>
          </p:cNvPr>
          <p:cNvSpPr txBox="1"/>
          <p:nvPr/>
        </p:nvSpPr>
        <p:spPr>
          <a:xfrm>
            <a:off x="3155434" y="137338"/>
            <a:ext cx="2053234" cy="369332"/>
          </a:xfrm>
          <a:prstGeom prst="rect">
            <a:avLst/>
          </a:prstGeom>
          <a:solidFill>
            <a:schemeClr val="accent1"/>
          </a:solidFill>
        </p:spPr>
        <p:txBody>
          <a:bodyPr wrap="square" rtlCol="0">
            <a:spAutoFit/>
          </a:bodyPr>
          <a:lstStyle/>
          <a:p>
            <a:pPr algn="ctr"/>
            <a:r>
              <a:rPr lang="de-DE" b="1" dirty="0">
                <a:solidFill>
                  <a:srgbClr val="FF0000"/>
                </a:solidFill>
                <a:latin typeface="Tahoma" panose="020B0604030504040204" pitchFamily="34" charset="0"/>
                <a:ea typeface="Tahoma" panose="020B0604030504040204" pitchFamily="34" charset="0"/>
                <a:cs typeface="Tahoma" panose="020B0604030504040204" pitchFamily="34" charset="0"/>
              </a:rPr>
              <a:t>GdWE</a:t>
            </a:r>
          </a:p>
        </p:txBody>
      </p:sp>
      <p:sp>
        <p:nvSpPr>
          <p:cNvPr id="7" name="Textfeld 6">
            <a:extLst>
              <a:ext uri="{FF2B5EF4-FFF2-40B4-BE49-F238E27FC236}">
                <a16:creationId xmlns:a16="http://schemas.microsoft.com/office/drawing/2014/main" id="{78CABD4A-87E7-4B73-BE41-2DC6467A62F6}"/>
              </a:ext>
            </a:extLst>
          </p:cNvPr>
          <p:cNvSpPr txBox="1"/>
          <p:nvPr/>
        </p:nvSpPr>
        <p:spPr>
          <a:xfrm>
            <a:off x="3121526" y="1969843"/>
            <a:ext cx="569387" cy="369332"/>
          </a:xfrm>
          <a:prstGeom prst="rect">
            <a:avLst/>
          </a:prstGeom>
          <a:solidFill>
            <a:schemeClr val="accent1"/>
          </a:solidFill>
        </p:spPr>
        <p:txBody>
          <a:bodyPr wrap="none" rtlCol="0">
            <a:spAutoFit/>
          </a:bodyPr>
          <a:lstStyle/>
          <a:p>
            <a:pPr algn="ctr"/>
            <a:r>
              <a:rPr lang="de-DE" b="1">
                <a:solidFill>
                  <a:srgbClr val="FF0000"/>
                </a:solidFill>
                <a:latin typeface="Tahoma" panose="020B0604030504040204" pitchFamily="34" charset="0"/>
                <a:ea typeface="Tahoma" panose="020B0604030504040204" pitchFamily="34" charset="0"/>
                <a:cs typeface="Tahoma" panose="020B0604030504040204" pitchFamily="34" charset="0"/>
              </a:rPr>
              <a:t>W1</a:t>
            </a:r>
            <a:endParaRPr lang="de-DE"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feld 7">
            <a:extLst>
              <a:ext uri="{FF2B5EF4-FFF2-40B4-BE49-F238E27FC236}">
                <a16:creationId xmlns:a16="http://schemas.microsoft.com/office/drawing/2014/main" id="{54768333-5332-4584-ACFC-8A6DAF98EC37}"/>
              </a:ext>
            </a:extLst>
          </p:cNvPr>
          <p:cNvSpPr txBox="1"/>
          <p:nvPr/>
        </p:nvSpPr>
        <p:spPr>
          <a:xfrm>
            <a:off x="3641200" y="1969843"/>
            <a:ext cx="569387" cy="369332"/>
          </a:xfrm>
          <a:prstGeom prst="rect">
            <a:avLst/>
          </a:prstGeom>
          <a:solidFill>
            <a:schemeClr val="accent1"/>
          </a:solidFill>
        </p:spPr>
        <p:txBody>
          <a:bodyPr wrap="none" rtlCol="0">
            <a:spAutoFit/>
          </a:bodyPr>
          <a:lstStyle/>
          <a:p>
            <a:pPr algn="ctr"/>
            <a:r>
              <a:rPr lang="de-DE" b="1" dirty="0">
                <a:solidFill>
                  <a:srgbClr val="FF0000"/>
                </a:solidFill>
                <a:latin typeface="Tahoma" panose="020B0604030504040204" pitchFamily="34" charset="0"/>
                <a:ea typeface="Tahoma" panose="020B0604030504040204" pitchFamily="34" charset="0"/>
                <a:cs typeface="Tahoma" panose="020B0604030504040204" pitchFamily="34" charset="0"/>
              </a:rPr>
              <a:t>W2</a:t>
            </a:r>
          </a:p>
        </p:txBody>
      </p:sp>
      <p:sp>
        <p:nvSpPr>
          <p:cNvPr id="9" name="Textfeld 8">
            <a:extLst>
              <a:ext uri="{FF2B5EF4-FFF2-40B4-BE49-F238E27FC236}">
                <a16:creationId xmlns:a16="http://schemas.microsoft.com/office/drawing/2014/main" id="{A8BEEE35-D9A9-494A-AB55-34E147D32068}"/>
              </a:ext>
            </a:extLst>
          </p:cNvPr>
          <p:cNvSpPr txBox="1"/>
          <p:nvPr/>
        </p:nvSpPr>
        <p:spPr>
          <a:xfrm>
            <a:off x="4160278" y="1969843"/>
            <a:ext cx="569387" cy="369332"/>
          </a:xfrm>
          <a:prstGeom prst="rect">
            <a:avLst/>
          </a:prstGeom>
          <a:solidFill>
            <a:schemeClr val="accent1"/>
          </a:solidFill>
        </p:spPr>
        <p:txBody>
          <a:bodyPr wrap="none" rtlCol="0">
            <a:spAutoFit/>
          </a:bodyPr>
          <a:lstStyle/>
          <a:p>
            <a:pPr algn="ctr"/>
            <a:r>
              <a:rPr lang="de-DE" b="1" dirty="0">
                <a:solidFill>
                  <a:srgbClr val="FF0000"/>
                </a:solidFill>
                <a:latin typeface="Tahoma" panose="020B0604030504040204" pitchFamily="34" charset="0"/>
                <a:ea typeface="Tahoma" panose="020B0604030504040204" pitchFamily="34" charset="0"/>
                <a:cs typeface="Tahoma" panose="020B0604030504040204" pitchFamily="34" charset="0"/>
              </a:rPr>
              <a:t>W3</a:t>
            </a:r>
          </a:p>
        </p:txBody>
      </p:sp>
      <p:sp>
        <p:nvSpPr>
          <p:cNvPr id="10" name="Textfeld 9">
            <a:extLst>
              <a:ext uri="{FF2B5EF4-FFF2-40B4-BE49-F238E27FC236}">
                <a16:creationId xmlns:a16="http://schemas.microsoft.com/office/drawing/2014/main" id="{1CCA7BF5-4CB4-4474-B14D-E94773A0F860}"/>
              </a:ext>
            </a:extLst>
          </p:cNvPr>
          <p:cNvSpPr txBox="1"/>
          <p:nvPr/>
        </p:nvSpPr>
        <p:spPr>
          <a:xfrm>
            <a:off x="4679356" y="1969843"/>
            <a:ext cx="569387" cy="369332"/>
          </a:xfrm>
          <a:prstGeom prst="rect">
            <a:avLst/>
          </a:prstGeom>
          <a:solidFill>
            <a:schemeClr val="accent1"/>
          </a:solidFill>
        </p:spPr>
        <p:txBody>
          <a:bodyPr wrap="none" rtlCol="0">
            <a:spAutoFit/>
          </a:bodyPr>
          <a:lstStyle/>
          <a:p>
            <a:pPr algn="ctr"/>
            <a:r>
              <a:rPr lang="de-DE" b="1" dirty="0">
                <a:solidFill>
                  <a:srgbClr val="FF0000"/>
                </a:solidFill>
                <a:latin typeface="Tahoma" panose="020B0604030504040204" pitchFamily="34" charset="0"/>
                <a:ea typeface="Tahoma" panose="020B0604030504040204" pitchFamily="34" charset="0"/>
                <a:cs typeface="Tahoma" panose="020B0604030504040204" pitchFamily="34" charset="0"/>
              </a:rPr>
              <a:t>W4</a:t>
            </a:r>
          </a:p>
        </p:txBody>
      </p:sp>
      <p:cxnSp>
        <p:nvCxnSpPr>
          <p:cNvPr id="11" name="Gerade Verbindung mit Pfeil 10">
            <a:extLst>
              <a:ext uri="{FF2B5EF4-FFF2-40B4-BE49-F238E27FC236}">
                <a16:creationId xmlns:a16="http://schemas.microsoft.com/office/drawing/2014/main" id="{FE96A739-48BA-414F-AF4A-AF3DCC479CBF}"/>
              </a:ext>
            </a:extLst>
          </p:cNvPr>
          <p:cNvCxnSpPr>
            <a:stCxn id="6" idx="2"/>
          </p:cNvCxnSpPr>
          <p:nvPr/>
        </p:nvCxnSpPr>
        <p:spPr>
          <a:xfrm flipH="1">
            <a:off x="3406219" y="506670"/>
            <a:ext cx="775832" cy="137579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feld 14">
            <a:extLst>
              <a:ext uri="{FF2B5EF4-FFF2-40B4-BE49-F238E27FC236}">
                <a16:creationId xmlns:a16="http://schemas.microsoft.com/office/drawing/2014/main" id="{E825F988-DDEF-49D9-8A51-3E91179B0F90}"/>
              </a:ext>
            </a:extLst>
          </p:cNvPr>
          <p:cNvSpPr txBox="1"/>
          <p:nvPr/>
        </p:nvSpPr>
        <p:spPr>
          <a:xfrm>
            <a:off x="6638536" y="137338"/>
            <a:ext cx="2470828" cy="369332"/>
          </a:xfrm>
          <a:prstGeom prst="rect">
            <a:avLst/>
          </a:prstGeom>
          <a:solidFill>
            <a:schemeClr val="accent1"/>
          </a:solidFill>
        </p:spPr>
        <p:txBody>
          <a:bodyPr wrap="square" rtlCol="0">
            <a:spAutoFit/>
          </a:bodyPr>
          <a:lstStyle/>
          <a:p>
            <a:pPr algn="ctr"/>
            <a:r>
              <a:rPr lang="de-DE" b="1" dirty="0">
                <a:solidFill>
                  <a:srgbClr val="FF0000"/>
                </a:solidFill>
                <a:latin typeface="Tahoma" panose="020B0604030504040204" pitchFamily="34" charset="0"/>
                <a:ea typeface="Tahoma" panose="020B0604030504040204" pitchFamily="34" charset="0"/>
                <a:cs typeface="Tahoma" panose="020B0604030504040204" pitchFamily="34" charset="0"/>
              </a:rPr>
              <a:t>Verwalter</a:t>
            </a:r>
          </a:p>
        </p:txBody>
      </p:sp>
      <p:sp>
        <p:nvSpPr>
          <p:cNvPr id="19" name="Titel 1">
            <a:extLst>
              <a:ext uri="{FF2B5EF4-FFF2-40B4-BE49-F238E27FC236}">
                <a16:creationId xmlns:a16="http://schemas.microsoft.com/office/drawing/2014/main" id="{17CA7660-2D4D-432B-87E1-40056C5EADC6}"/>
              </a:ext>
            </a:extLst>
          </p:cNvPr>
          <p:cNvSpPr>
            <a:spLocks noGrp="1"/>
          </p:cNvSpPr>
          <p:nvPr>
            <p:ph type="title"/>
          </p:nvPr>
        </p:nvSpPr>
        <p:spPr>
          <a:xfrm>
            <a:off x="-98980" y="322004"/>
            <a:ext cx="3352800" cy="683526"/>
          </a:xfrm>
        </p:spPr>
        <p:txBody>
          <a:bodyPr rtlCol="0">
            <a:noAutofit/>
          </a:bodyPr>
          <a:lstStyle/>
          <a:p>
            <a:pPr>
              <a:defRPr/>
            </a:pPr>
            <a:r>
              <a:rPr lang="de-DE" sz="2400" dirty="0">
                <a:latin typeface="Tahoma" panose="020B0604030504040204" pitchFamily="34" charset="0"/>
                <a:ea typeface="Tahoma" panose="020B0604030504040204" pitchFamily="34" charset="0"/>
                <a:cs typeface="Tahoma" panose="020B0604030504040204" pitchFamily="34" charset="0"/>
              </a:rPr>
              <a:t>Ist der Verwalter nicht </a:t>
            </a:r>
            <a:br>
              <a:rPr lang="de-DE" sz="2400" dirty="0">
                <a:latin typeface="Tahoma" panose="020B0604030504040204" pitchFamily="34" charset="0"/>
                <a:ea typeface="Tahoma" panose="020B0604030504040204" pitchFamily="34" charset="0"/>
                <a:cs typeface="Tahoma" panose="020B0604030504040204" pitchFamily="34" charset="0"/>
              </a:rPr>
            </a:br>
            <a:r>
              <a:rPr lang="de-DE" sz="2400" dirty="0">
                <a:latin typeface="Tahoma" panose="020B0604030504040204" pitchFamily="34" charset="0"/>
                <a:ea typeface="Tahoma" panose="020B0604030504040204" pitchFamily="34" charset="0"/>
                <a:cs typeface="Tahoma" panose="020B0604030504040204" pitchFamily="34" charset="0"/>
              </a:rPr>
              <a:t>wie ein GmbH-</a:t>
            </a:r>
            <a:br>
              <a:rPr lang="de-DE" sz="2400" dirty="0">
                <a:latin typeface="Tahoma" panose="020B0604030504040204" pitchFamily="34" charset="0"/>
                <a:ea typeface="Tahoma" panose="020B0604030504040204" pitchFamily="34" charset="0"/>
                <a:cs typeface="Tahoma" panose="020B0604030504040204" pitchFamily="34" charset="0"/>
              </a:rPr>
            </a:br>
            <a:r>
              <a:rPr lang="de-DE" sz="2400" dirty="0">
                <a:latin typeface="Tahoma" panose="020B0604030504040204" pitchFamily="34" charset="0"/>
                <a:ea typeface="Tahoma" panose="020B0604030504040204" pitchFamily="34" charset="0"/>
                <a:cs typeface="Tahoma" panose="020B0604030504040204" pitchFamily="34" charset="0"/>
              </a:rPr>
              <a:t>Geschäftsführer </a:t>
            </a:r>
            <a:br>
              <a:rPr lang="de-DE" sz="2400" dirty="0">
                <a:latin typeface="Tahoma" panose="020B0604030504040204" pitchFamily="34" charset="0"/>
                <a:ea typeface="Tahoma" panose="020B0604030504040204" pitchFamily="34" charset="0"/>
                <a:cs typeface="Tahoma" panose="020B0604030504040204" pitchFamily="34" charset="0"/>
              </a:rPr>
            </a:br>
            <a:r>
              <a:rPr lang="de-DE" sz="2400" dirty="0">
                <a:latin typeface="Tahoma" panose="020B0604030504040204" pitchFamily="34" charset="0"/>
                <a:ea typeface="Tahoma" panose="020B0604030504040204" pitchFamily="34" charset="0"/>
                <a:cs typeface="Tahoma" panose="020B0604030504040204" pitchFamily="34" charset="0"/>
              </a:rPr>
              <a:t>nur Organ?</a:t>
            </a:r>
          </a:p>
        </p:txBody>
      </p:sp>
      <p:cxnSp>
        <p:nvCxnSpPr>
          <p:cNvPr id="22" name="Gerade Verbindung mit Pfeil 21">
            <a:extLst>
              <a:ext uri="{FF2B5EF4-FFF2-40B4-BE49-F238E27FC236}">
                <a16:creationId xmlns:a16="http://schemas.microsoft.com/office/drawing/2014/main" id="{248DFA4E-E732-4D57-A0B4-76991F4EC37A}"/>
              </a:ext>
            </a:extLst>
          </p:cNvPr>
          <p:cNvCxnSpPr>
            <a:cxnSpLocks/>
          </p:cNvCxnSpPr>
          <p:nvPr/>
        </p:nvCxnSpPr>
        <p:spPr>
          <a:xfrm flipH="1">
            <a:off x="3925893" y="550360"/>
            <a:ext cx="381550" cy="133210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Gerade Verbindung mit Pfeil 23">
            <a:extLst>
              <a:ext uri="{FF2B5EF4-FFF2-40B4-BE49-F238E27FC236}">
                <a16:creationId xmlns:a16="http://schemas.microsoft.com/office/drawing/2014/main" id="{9D762251-441B-42FD-8CB7-A66D4DB71A2D}"/>
              </a:ext>
            </a:extLst>
          </p:cNvPr>
          <p:cNvCxnSpPr>
            <a:cxnSpLocks/>
          </p:cNvCxnSpPr>
          <p:nvPr/>
        </p:nvCxnSpPr>
        <p:spPr>
          <a:xfrm>
            <a:off x="4444971" y="572205"/>
            <a:ext cx="0" cy="131025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Gerade Verbindung mit Pfeil 25">
            <a:extLst>
              <a:ext uri="{FF2B5EF4-FFF2-40B4-BE49-F238E27FC236}">
                <a16:creationId xmlns:a16="http://schemas.microsoft.com/office/drawing/2014/main" id="{5BC0C533-58F4-49DB-8795-C1778B1824E4}"/>
              </a:ext>
            </a:extLst>
          </p:cNvPr>
          <p:cNvCxnSpPr>
            <a:cxnSpLocks/>
          </p:cNvCxnSpPr>
          <p:nvPr/>
        </p:nvCxnSpPr>
        <p:spPr>
          <a:xfrm>
            <a:off x="4597371" y="550360"/>
            <a:ext cx="366678" cy="127096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3" name="Gerade Verbindung mit Pfeil 42">
            <a:extLst>
              <a:ext uri="{FF2B5EF4-FFF2-40B4-BE49-F238E27FC236}">
                <a16:creationId xmlns:a16="http://schemas.microsoft.com/office/drawing/2014/main" id="{BF99806D-CAB1-461D-A738-2DA62FFFC14C}"/>
              </a:ext>
            </a:extLst>
          </p:cNvPr>
          <p:cNvCxnSpPr>
            <a:cxnSpLocks/>
          </p:cNvCxnSpPr>
          <p:nvPr/>
        </p:nvCxnSpPr>
        <p:spPr>
          <a:xfrm>
            <a:off x="5245900" y="305802"/>
            <a:ext cx="1421789"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6" name="Textfeld 45">
            <a:extLst>
              <a:ext uri="{FF2B5EF4-FFF2-40B4-BE49-F238E27FC236}">
                <a16:creationId xmlns:a16="http://schemas.microsoft.com/office/drawing/2014/main" id="{C572915D-663D-4E8A-A96A-3D544C3F0DA7}"/>
              </a:ext>
            </a:extLst>
          </p:cNvPr>
          <p:cNvSpPr txBox="1"/>
          <p:nvPr/>
        </p:nvSpPr>
        <p:spPr>
          <a:xfrm>
            <a:off x="6591489" y="1969843"/>
            <a:ext cx="2470828" cy="369332"/>
          </a:xfrm>
          <a:prstGeom prst="rect">
            <a:avLst/>
          </a:prstGeom>
          <a:solidFill>
            <a:schemeClr val="accent1"/>
          </a:solidFill>
        </p:spPr>
        <p:txBody>
          <a:bodyPr wrap="square" rtlCol="0">
            <a:spAutoFit/>
          </a:bodyPr>
          <a:lstStyle/>
          <a:p>
            <a:pPr algn="ctr"/>
            <a:r>
              <a:rPr lang="de-DE" b="1" dirty="0">
                <a:solidFill>
                  <a:srgbClr val="FF0000"/>
                </a:solidFill>
                <a:latin typeface="Tahoma" panose="020B0604030504040204" pitchFamily="34" charset="0"/>
                <a:ea typeface="Tahoma" panose="020B0604030504040204" pitchFamily="34" charset="0"/>
                <a:cs typeface="Tahoma" panose="020B0604030504040204" pitchFamily="34" charset="0"/>
              </a:rPr>
              <a:t>Beirat </a:t>
            </a:r>
          </a:p>
        </p:txBody>
      </p:sp>
      <p:cxnSp>
        <p:nvCxnSpPr>
          <p:cNvPr id="47" name="Gerade Verbindung mit Pfeil 46">
            <a:extLst>
              <a:ext uri="{FF2B5EF4-FFF2-40B4-BE49-F238E27FC236}">
                <a16:creationId xmlns:a16="http://schemas.microsoft.com/office/drawing/2014/main" id="{C51D8119-5D4C-428B-9743-1D9F2D06AD55}"/>
              </a:ext>
            </a:extLst>
          </p:cNvPr>
          <p:cNvCxnSpPr>
            <a:cxnSpLocks/>
          </p:cNvCxnSpPr>
          <p:nvPr/>
        </p:nvCxnSpPr>
        <p:spPr>
          <a:xfrm>
            <a:off x="5245900" y="383450"/>
            <a:ext cx="1345589" cy="149901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Rechteck 19">
            <a:extLst>
              <a:ext uri="{FF2B5EF4-FFF2-40B4-BE49-F238E27FC236}">
                <a16:creationId xmlns:a16="http://schemas.microsoft.com/office/drawing/2014/main" id="{20E4883A-1563-4EDB-9CC8-7F41BF7D2123}"/>
              </a:ext>
            </a:extLst>
          </p:cNvPr>
          <p:cNvSpPr/>
          <p:nvPr/>
        </p:nvSpPr>
        <p:spPr>
          <a:xfrm>
            <a:off x="2680194" y="2426556"/>
            <a:ext cx="6477000" cy="2708434"/>
          </a:xfrm>
          <a:prstGeom prst="rect">
            <a:avLst/>
          </a:prstGeom>
        </p:spPr>
        <p:txBody>
          <a:bodyPr wrap="square">
            <a:spAutoFit/>
          </a:bodyPr>
          <a:lstStyle/>
          <a:p>
            <a:r>
              <a:rPr lang="de-DE" sz="1700" b="1" dirty="0">
                <a:solidFill>
                  <a:srgbClr val="FF0000"/>
                </a:solidFill>
              </a:rPr>
              <a:t>hM: </a:t>
            </a:r>
            <a:r>
              <a:rPr lang="de-DE" sz="1700" dirty="0"/>
              <a:t>WEG und Verwalter sind </a:t>
            </a:r>
            <a:r>
              <a:rPr lang="de-DE" sz="1700" u="sng" dirty="0"/>
              <a:t>gemeinsam</a:t>
            </a:r>
            <a:r>
              <a:rPr lang="de-DE" sz="1700" dirty="0"/>
              <a:t> verantwortlich (AG Mannheim v. 11.09.2019 – 5 C 1733/19 WEG, NZM 2020, 70 mAnm </a:t>
            </a:r>
            <a:r>
              <a:rPr lang="de-DE" sz="1700" i="1" dirty="0"/>
              <a:t>Heydrich </a:t>
            </a:r>
            <a:r>
              <a:rPr lang="de-DE" sz="1700" dirty="0"/>
              <a:t>= ZD 2020, 206 mAnm </a:t>
            </a:r>
            <a:r>
              <a:rPr lang="de-DE" sz="1700" i="1" dirty="0"/>
              <a:t>Schröder</a:t>
            </a:r>
            <a:r>
              <a:rPr lang="de-DE" sz="1700" dirty="0"/>
              <a:t>; zustimmend </a:t>
            </a:r>
            <a:r>
              <a:rPr lang="de-DE" sz="1700" i="1" dirty="0"/>
              <a:t>Gündel </a:t>
            </a:r>
            <a:r>
              <a:rPr lang="de-DE" sz="1700" dirty="0"/>
              <a:t>ZWE 2020, 201, </a:t>
            </a:r>
            <a:r>
              <a:rPr lang="de-DE" sz="1700" i="1" dirty="0"/>
              <a:t>Zerull </a:t>
            </a:r>
            <a:r>
              <a:rPr lang="de-DE" sz="1700" dirty="0"/>
              <a:t>AnwZert MietR 17/2021 Anm. 1. </a:t>
            </a:r>
            <a:r>
              <a:rPr lang="de-DE" sz="1700" b="1" dirty="0"/>
              <a:t>AA</a:t>
            </a:r>
            <a:r>
              <a:rPr lang="de-DE" sz="1700" dirty="0"/>
              <a:t> für Verantwortung </a:t>
            </a:r>
            <a:r>
              <a:rPr lang="de-DE" sz="1700" u="sng" dirty="0"/>
              <a:t>nur</a:t>
            </a:r>
            <a:r>
              <a:rPr lang="de-DE" sz="1700" dirty="0"/>
              <a:t> der WEG </a:t>
            </a:r>
            <a:r>
              <a:rPr lang="de-DE" sz="1700" dirty="0" err="1"/>
              <a:t>StwKommWEG</a:t>
            </a:r>
            <a:r>
              <a:rPr lang="de-DE" sz="1700" dirty="0"/>
              <a:t>/</a:t>
            </a:r>
            <a:r>
              <a:rPr lang="de-DE" sz="1700" i="1" dirty="0"/>
              <a:t>Okon</a:t>
            </a:r>
            <a:r>
              <a:rPr lang="de-DE" sz="1700" dirty="0"/>
              <a:t>, Kap. 52 Rn. 117 (gut vertretbar) und für Verantwortung </a:t>
            </a:r>
            <a:r>
              <a:rPr lang="de-DE" sz="1700" u="sng" dirty="0"/>
              <a:t>nur</a:t>
            </a:r>
            <a:r>
              <a:rPr lang="de-DE" sz="1700" dirty="0"/>
              <a:t> des Verwalters </a:t>
            </a:r>
            <a:r>
              <a:rPr lang="de-DE" sz="1700" i="1" dirty="0"/>
              <a:t>Schmidt</a:t>
            </a:r>
            <a:r>
              <a:rPr lang="de-DE" sz="1700" dirty="0"/>
              <a:t>,  ZWE 2023, 56, während bei der verwalterlosen WEG die GdWE verantwortlich sei).  Wenig hilfreich: </a:t>
            </a:r>
          </a:p>
          <a:p>
            <a:r>
              <a:rPr lang="de-DE" sz="1700" dirty="0"/>
              <a:t>Leitlinien 07/2020 zu den Begriffen „Verantwortlicher“ und „Auftragsverarbeiter“ in der DSGVO, European Data </a:t>
            </a:r>
            <a:r>
              <a:rPr lang="de-DE" sz="1700" dirty="0" err="1"/>
              <a:t>Protection</a:t>
            </a:r>
            <a:r>
              <a:rPr lang="de-DE" sz="1700" dirty="0"/>
              <a:t> Board</a:t>
            </a:r>
          </a:p>
        </p:txBody>
      </p:sp>
      <p:sp>
        <p:nvSpPr>
          <p:cNvPr id="2" name="Textfeld 1">
            <a:extLst>
              <a:ext uri="{FF2B5EF4-FFF2-40B4-BE49-F238E27FC236}">
                <a16:creationId xmlns:a16="http://schemas.microsoft.com/office/drawing/2014/main" id="{3F4C3E51-3533-6DB6-E6C4-E026C0F8BDAF}"/>
              </a:ext>
            </a:extLst>
          </p:cNvPr>
          <p:cNvSpPr txBox="1"/>
          <p:nvPr/>
        </p:nvSpPr>
        <p:spPr>
          <a:xfrm rot="20949784">
            <a:off x="440713" y="738836"/>
            <a:ext cx="8400709" cy="3416320"/>
          </a:xfrm>
          <a:prstGeom prst="rect">
            <a:avLst/>
          </a:prstGeom>
          <a:solidFill>
            <a:srgbClr val="DD8047"/>
          </a:solidFill>
        </p:spPr>
        <p:txBody>
          <a:bodyPr wrap="square" rtlCol="0">
            <a:spAutoFit/>
          </a:bodyPr>
          <a:lstStyle/>
          <a:p>
            <a:r>
              <a:rPr lang="de-DE" sz="2400" dirty="0"/>
              <a:t>Das erfordert dann aber – möglicherweise bußgeldbewehrt (!)- eine </a:t>
            </a:r>
            <a:r>
              <a:rPr lang="de-DE" sz="2400" b="1" dirty="0"/>
              <a:t>Vereinbarung</a:t>
            </a:r>
            <a:r>
              <a:rPr lang="de-DE" sz="2400" dirty="0"/>
              <a:t> nach Art. 26 DS-GVO zwischen WEG und Verwalter zur Pflichtenverteilung und ggf. auch eine Anpassung der Informationen nach Art. 12 ff. DS-GVO auf diesen Sachverhalt. Man kann diese Vereinbarung auch in den Verwaltervertrag aufnehmen, wobei eine gesonderte Abrede uU eleganter ist, da nach Art. 26 Abs. 2 S. 2 DS-GVO das „Wesentliche“ der Vereinbarung der betroffenen Person zur Verfügung gestellt werden muss. </a:t>
            </a:r>
          </a:p>
        </p:txBody>
      </p:sp>
    </p:spTree>
    <p:extLst>
      <p:ext uri="{BB962C8B-B14F-4D97-AF65-F5344CB8AC3E}">
        <p14:creationId xmlns:p14="http://schemas.microsoft.com/office/powerpoint/2010/main" val="20229429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1580747F-D9A7-4197-8099-6D7F5A480B23}"/>
              </a:ext>
            </a:extLst>
          </p:cNvPr>
          <p:cNvSpPr txBox="1"/>
          <p:nvPr/>
        </p:nvSpPr>
        <p:spPr>
          <a:xfrm>
            <a:off x="3155434" y="137338"/>
            <a:ext cx="2053234" cy="369332"/>
          </a:xfrm>
          <a:prstGeom prst="rect">
            <a:avLst/>
          </a:prstGeom>
          <a:solidFill>
            <a:schemeClr val="accent1"/>
          </a:solidFill>
        </p:spPr>
        <p:txBody>
          <a:bodyPr wrap="square" rtlCol="0">
            <a:spAutoFit/>
          </a:bodyPr>
          <a:lstStyle/>
          <a:p>
            <a:pPr algn="ctr"/>
            <a:r>
              <a:rPr lang="de-DE" b="1" dirty="0">
                <a:solidFill>
                  <a:srgbClr val="FF0000"/>
                </a:solidFill>
                <a:latin typeface="Tahoma" panose="020B0604030504040204" pitchFamily="34" charset="0"/>
                <a:ea typeface="Tahoma" panose="020B0604030504040204" pitchFamily="34" charset="0"/>
                <a:cs typeface="Tahoma" panose="020B0604030504040204" pitchFamily="34" charset="0"/>
              </a:rPr>
              <a:t>GdWE</a:t>
            </a:r>
          </a:p>
        </p:txBody>
      </p:sp>
      <p:sp>
        <p:nvSpPr>
          <p:cNvPr id="7" name="Textfeld 6">
            <a:extLst>
              <a:ext uri="{FF2B5EF4-FFF2-40B4-BE49-F238E27FC236}">
                <a16:creationId xmlns:a16="http://schemas.microsoft.com/office/drawing/2014/main" id="{78CABD4A-87E7-4B73-BE41-2DC6467A62F6}"/>
              </a:ext>
            </a:extLst>
          </p:cNvPr>
          <p:cNvSpPr txBox="1"/>
          <p:nvPr/>
        </p:nvSpPr>
        <p:spPr>
          <a:xfrm>
            <a:off x="3121526" y="1969843"/>
            <a:ext cx="569387" cy="369332"/>
          </a:xfrm>
          <a:prstGeom prst="rect">
            <a:avLst/>
          </a:prstGeom>
          <a:solidFill>
            <a:schemeClr val="accent1"/>
          </a:solidFill>
        </p:spPr>
        <p:txBody>
          <a:bodyPr wrap="none" rtlCol="0">
            <a:spAutoFit/>
          </a:bodyPr>
          <a:lstStyle/>
          <a:p>
            <a:pPr algn="ctr"/>
            <a:r>
              <a:rPr lang="de-DE" b="1">
                <a:solidFill>
                  <a:srgbClr val="FF0000"/>
                </a:solidFill>
                <a:latin typeface="Tahoma" panose="020B0604030504040204" pitchFamily="34" charset="0"/>
                <a:ea typeface="Tahoma" panose="020B0604030504040204" pitchFamily="34" charset="0"/>
                <a:cs typeface="Tahoma" panose="020B0604030504040204" pitchFamily="34" charset="0"/>
              </a:rPr>
              <a:t>W1</a:t>
            </a:r>
            <a:endParaRPr lang="de-DE"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feld 7">
            <a:extLst>
              <a:ext uri="{FF2B5EF4-FFF2-40B4-BE49-F238E27FC236}">
                <a16:creationId xmlns:a16="http://schemas.microsoft.com/office/drawing/2014/main" id="{54768333-5332-4584-ACFC-8A6DAF98EC37}"/>
              </a:ext>
            </a:extLst>
          </p:cNvPr>
          <p:cNvSpPr txBox="1"/>
          <p:nvPr/>
        </p:nvSpPr>
        <p:spPr>
          <a:xfrm>
            <a:off x="3641200" y="1969843"/>
            <a:ext cx="569387" cy="369332"/>
          </a:xfrm>
          <a:prstGeom prst="rect">
            <a:avLst/>
          </a:prstGeom>
          <a:solidFill>
            <a:schemeClr val="accent1"/>
          </a:solidFill>
        </p:spPr>
        <p:txBody>
          <a:bodyPr wrap="none" rtlCol="0">
            <a:spAutoFit/>
          </a:bodyPr>
          <a:lstStyle/>
          <a:p>
            <a:pPr algn="ctr"/>
            <a:r>
              <a:rPr lang="de-DE" b="1" dirty="0">
                <a:solidFill>
                  <a:srgbClr val="FF0000"/>
                </a:solidFill>
                <a:latin typeface="Tahoma" panose="020B0604030504040204" pitchFamily="34" charset="0"/>
                <a:ea typeface="Tahoma" panose="020B0604030504040204" pitchFamily="34" charset="0"/>
                <a:cs typeface="Tahoma" panose="020B0604030504040204" pitchFamily="34" charset="0"/>
              </a:rPr>
              <a:t>W2</a:t>
            </a:r>
          </a:p>
        </p:txBody>
      </p:sp>
      <p:sp>
        <p:nvSpPr>
          <p:cNvPr id="9" name="Textfeld 8">
            <a:extLst>
              <a:ext uri="{FF2B5EF4-FFF2-40B4-BE49-F238E27FC236}">
                <a16:creationId xmlns:a16="http://schemas.microsoft.com/office/drawing/2014/main" id="{A8BEEE35-D9A9-494A-AB55-34E147D32068}"/>
              </a:ext>
            </a:extLst>
          </p:cNvPr>
          <p:cNvSpPr txBox="1"/>
          <p:nvPr/>
        </p:nvSpPr>
        <p:spPr>
          <a:xfrm>
            <a:off x="4160278" y="1969843"/>
            <a:ext cx="569387" cy="369332"/>
          </a:xfrm>
          <a:prstGeom prst="rect">
            <a:avLst/>
          </a:prstGeom>
          <a:solidFill>
            <a:schemeClr val="accent1"/>
          </a:solidFill>
        </p:spPr>
        <p:txBody>
          <a:bodyPr wrap="none" rtlCol="0">
            <a:spAutoFit/>
          </a:bodyPr>
          <a:lstStyle/>
          <a:p>
            <a:pPr algn="ctr"/>
            <a:r>
              <a:rPr lang="de-DE" b="1" dirty="0">
                <a:solidFill>
                  <a:srgbClr val="FF0000"/>
                </a:solidFill>
                <a:latin typeface="Tahoma" panose="020B0604030504040204" pitchFamily="34" charset="0"/>
                <a:ea typeface="Tahoma" panose="020B0604030504040204" pitchFamily="34" charset="0"/>
                <a:cs typeface="Tahoma" panose="020B0604030504040204" pitchFamily="34" charset="0"/>
              </a:rPr>
              <a:t>W3</a:t>
            </a:r>
          </a:p>
        </p:txBody>
      </p:sp>
      <p:sp>
        <p:nvSpPr>
          <p:cNvPr id="10" name="Textfeld 9">
            <a:extLst>
              <a:ext uri="{FF2B5EF4-FFF2-40B4-BE49-F238E27FC236}">
                <a16:creationId xmlns:a16="http://schemas.microsoft.com/office/drawing/2014/main" id="{1CCA7BF5-4CB4-4474-B14D-E94773A0F860}"/>
              </a:ext>
            </a:extLst>
          </p:cNvPr>
          <p:cNvSpPr txBox="1"/>
          <p:nvPr/>
        </p:nvSpPr>
        <p:spPr>
          <a:xfrm>
            <a:off x="4679356" y="1969843"/>
            <a:ext cx="569387" cy="369332"/>
          </a:xfrm>
          <a:prstGeom prst="rect">
            <a:avLst/>
          </a:prstGeom>
          <a:solidFill>
            <a:schemeClr val="accent1"/>
          </a:solidFill>
        </p:spPr>
        <p:txBody>
          <a:bodyPr wrap="none" rtlCol="0">
            <a:spAutoFit/>
          </a:bodyPr>
          <a:lstStyle/>
          <a:p>
            <a:pPr algn="ctr"/>
            <a:r>
              <a:rPr lang="de-DE" b="1" dirty="0">
                <a:solidFill>
                  <a:srgbClr val="FF0000"/>
                </a:solidFill>
                <a:latin typeface="Tahoma" panose="020B0604030504040204" pitchFamily="34" charset="0"/>
                <a:ea typeface="Tahoma" panose="020B0604030504040204" pitchFamily="34" charset="0"/>
                <a:cs typeface="Tahoma" panose="020B0604030504040204" pitchFamily="34" charset="0"/>
              </a:rPr>
              <a:t>W4</a:t>
            </a:r>
          </a:p>
        </p:txBody>
      </p:sp>
      <p:cxnSp>
        <p:nvCxnSpPr>
          <p:cNvPr id="11" name="Gerade Verbindung mit Pfeil 10">
            <a:extLst>
              <a:ext uri="{FF2B5EF4-FFF2-40B4-BE49-F238E27FC236}">
                <a16:creationId xmlns:a16="http://schemas.microsoft.com/office/drawing/2014/main" id="{FE96A739-48BA-414F-AF4A-AF3DCC479CBF}"/>
              </a:ext>
            </a:extLst>
          </p:cNvPr>
          <p:cNvCxnSpPr>
            <a:stCxn id="6" idx="2"/>
          </p:cNvCxnSpPr>
          <p:nvPr/>
        </p:nvCxnSpPr>
        <p:spPr>
          <a:xfrm flipH="1">
            <a:off x="3406219" y="506670"/>
            <a:ext cx="775832" cy="137579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feld 14">
            <a:extLst>
              <a:ext uri="{FF2B5EF4-FFF2-40B4-BE49-F238E27FC236}">
                <a16:creationId xmlns:a16="http://schemas.microsoft.com/office/drawing/2014/main" id="{E825F988-DDEF-49D9-8A51-3E91179B0F90}"/>
              </a:ext>
            </a:extLst>
          </p:cNvPr>
          <p:cNvSpPr txBox="1"/>
          <p:nvPr/>
        </p:nvSpPr>
        <p:spPr>
          <a:xfrm>
            <a:off x="6638536" y="137338"/>
            <a:ext cx="2470828" cy="369332"/>
          </a:xfrm>
          <a:prstGeom prst="rect">
            <a:avLst/>
          </a:prstGeom>
          <a:solidFill>
            <a:schemeClr val="accent1"/>
          </a:solidFill>
        </p:spPr>
        <p:txBody>
          <a:bodyPr wrap="square" rtlCol="0">
            <a:spAutoFit/>
          </a:bodyPr>
          <a:lstStyle/>
          <a:p>
            <a:pPr algn="ctr"/>
            <a:r>
              <a:rPr lang="de-DE" b="1" dirty="0">
                <a:solidFill>
                  <a:srgbClr val="FF0000"/>
                </a:solidFill>
                <a:latin typeface="Tahoma" panose="020B0604030504040204" pitchFamily="34" charset="0"/>
                <a:ea typeface="Tahoma" panose="020B0604030504040204" pitchFamily="34" charset="0"/>
                <a:cs typeface="Tahoma" panose="020B0604030504040204" pitchFamily="34" charset="0"/>
              </a:rPr>
              <a:t>Verwalter</a:t>
            </a:r>
          </a:p>
        </p:txBody>
      </p:sp>
      <p:sp>
        <p:nvSpPr>
          <p:cNvPr id="19" name="Titel 1">
            <a:extLst>
              <a:ext uri="{FF2B5EF4-FFF2-40B4-BE49-F238E27FC236}">
                <a16:creationId xmlns:a16="http://schemas.microsoft.com/office/drawing/2014/main" id="{17CA7660-2D4D-432B-87E1-40056C5EADC6}"/>
              </a:ext>
            </a:extLst>
          </p:cNvPr>
          <p:cNvSpPr>
            <a:spLocks noGrp="1"/>
          </p:cNvSpPr>
          <p:nvPr>
            <p:ph type="title"/>
          </p:nvPr>
        </p:nvSpPr>
        <p:spPr>
          <a:xfrm>
            <a:off x="-98980" y="322004"/>
            <a:ext cx="3352800" cy="683526"/>
          </a:xfrm>
        </p:spPr>
        <p:txBody>
          <a:bodyPr rtlCol="0">
            <a:noAutofit/>
          </a:bodyPr>
          <a:lstStyle/>
          <a:p>
            <a:pPr>
              <a:defRPr/>
            </a:pPr>
            <a:r>
              <a:rPr lang="de-DE" sz="2400" dirty="0">
                <a:latin typeface="Tahoma" panose="020B0604030504040204" pitchFamily="34" charset="0"/>
                <a:ea typeface="Tahoma" panose="020B0604030504040204" pitchFamily="34" charset="0"/>
                <a:cs typeface="Tahoma" panose="020B0604030504040204" pitchFamily="34" charset="0"/>
              </a:rPr>
              <a:t>Ist der Verwalter nicht </a:t>
            </a:r>
            <a:br>
              <a:rPr lang="de-DE" sz="2400" dirty="0">
                <a:latin typeface="Tahoma" panose="020B0604030504040204" pitchFamily="34" charset="0"/>
                <a:ea typeface="Tahoma" panose="020B0604030504040204" pitchFamily="34" charset="0"/>
                <a:cs typeface="Tahoma" panose="020B0604030504040204" pitchFamily="34" charset="0"/>
              </a:rPr>
            </a:br>
            <a:r>
              <a:rPr lang="de-DE" sz="2400" dirty="0">
                <a:latin typeface="Tahoma" panose="020B0604030504040204" pitchFamily="34" charset="0"/>
                <a:ea typeface="Tahoma" panose="020B0604030504040204" pitchFamily="34" charset="0"/>
                <a:cs typeface="Tahoma" panose="020B0604030504040204" pitchFamily="34" charset="0"/>
              </a:rPr>
              <a:t>wie ein GmbH-</a:t>
            </a:r>
            <a:br>
              <a:rPr lang="de-DE" sz="2400" dirty="0">
                <a:latin typeface="Tahoma" panose="020B0604030504040204" pitchFamily="34" charset="0"/>
                <a:ea typeface="Tahoma" panose="020B0604030504040204" pitchFamily="34" charset="0"/>
                <a:cs typeface="Tahoma" panose="020B0604030504040204" pitchFamily="34" charset="0"/>
              </a:rPr>
            </a:br>
            <a:r>
              <a:rPr lang="de-DE" sz="2400" dirty="0">
                <a:latin typeface="Tahoma" panose="020B0604030504040204" pitchFamily="34" charset="0"/>
                <a:ea typeface="Tahoma" panose="020B0604030504040204" pitchFamily="34" charset="0"/>
                <a:cs typeface="Tahoma" panose="020B0604030504040204" pitchFamily="34" charset="0"/>
              </a:rPr>
              <a:t>Geschäftsführer </a:t>
            </a:r>
            <a:br>
              <a:rPr lang="de-DE" sz="2400" dirty="0">
                <a:latin typeface="Tahoma" panose="020B0604030504040204" pitchFamily="34" charset="0"/>
                <a:ea typeface="Tahoma" panose="020B0604030504040204" pitchFamily="34" charset="0"/>
                <a:cs typeface="Tahoma" panose="020B0604030504040204" pitchFamily="34" charset="0"/>
              </a:rPr>
            </a:br>
            <a:r>
              <a:rPr lang="de-DE" sz="2400" dirty="0">
                <a:latin typeface="Tahoma" panose="020B0604030504040204" pitchFamily="34" charset="0"/>
                <a:ea typeface="Tahoma" panose="020B0604030504040204" pitchFamily="34" charset="0"/>
                <a:cs typeface="Tahoma" panose="020B0604030504040204" pitchFamily="34" charset="0"/>
              </a:rPr>
              <a:t>nur Organ?</a:t>
            </a:r>
          </a:p>
        </p:txBody>
      </p:sp>
      <p:cxnSp>
        <p:nvCxnSpPr>
          <p:cNvPr id="22" name="Gerade Verbindung mit Pfeil 21">
            <a:extLst>
              <a:ext uri="{FF2B5EF4-FFF2-40B4-BE49-F238E27FC236}">
                <a16:creationId xmlns:a16="http://schemas.microsoft.com/office/drawing/2014/main" id="{248DFA4E-E732-4D57-A0B4-76991F4EC37A}"/>
              </a:ext>
            </a:extLst>
          </p:cNvPr>
          <p:cNvCxnSpPr>
            <a:cxnSpLocks/>
          </p:cNvCxnSpPr>
          <p:nvPr/>
        </p:nvCxnSpPr>
        <p:spPr>
          <a:xfrm flipH="1">
            <a:off x="3925893" y="550360"/>
            <a:ext cx="381550" cy="133210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Gerade Verbindung mit Pfeil 23">
            <a:extLst>
              <a:ext uri="{FF2B5EF4-FFF2-40B4-BE49-F238E27FC236}">
                <a16:creationId xmlns:a16="http://schemas.microsoft.com/office/drawing/2014/main" id="{9D762251-441B-42FD-8CB7-A66D4DB71A2D}"/>
              </a:ext>
            </a:extLst>
          </p:cNvPr>
          <p:cNvCxnSpPr>
            <a:cxnSpLocks/>
          </p:cNvCxnSpPr>
          <p:nvPr/>
        </p:nvCxnSpPr>
        <p:spPr>
          <a:xfrm>
            <a:off x="4444971" y="572205"/>
            <a:ext cx="0" cy="131025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Gerade Verbindung mit Pfeil 25">
            <a:extLst>
              <a:ext uri="{FF2B5EF4-FFF2-40B4-BE49-F238E27FC236}">
                <a16:creationId xmlns:a16="http://schemas.microsoft.com/office/drawing/2014/main" id="{5BC0C533-58F4-49DB-8795-C1778B1824E4}"/>
              </a:ext>
            </a:extLst>
          </p:cNvPr>
          <p:cNvCxnSpPr>
            <a:cxnSpLocks/>
          </p:cNvCxnSpPr>
          <p:nvPr/>
        </p:nvCxnSpPr>
        <p:spPr>
          <a:xfrm>
            <a:off x="4597371" y="550360"/>
            <a:ext cx="366678" cy="127096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3" name="Gerade Verbindung mit Pfeil 42">
            <a:extLst>
              <a:ext uri="{FF2B5EF4-FFF2-40B4-BE49-F238E27FC236}">
                <a16:creationId xmlns:a16="http://schemas.microsoft.com/office/drawing/2014/main" id="{BF99806D-CAB1-461D-A738-2DA62FFFC14C}"/>
              </a:ext>
            </a:extLst>
          </p:cNvPr>
          <p:cNvCxnSpPr>
            <a:cxnSpLocks/>
          </p:cNvCxnSpPr>
          <p:nvPr/>
        </p:nvCxnSpPr>
        <p:spPr>
          <a:xfrm>
            <a:off x="5245900" y="305802"/>
            <a:ext cx="1421789"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6" name="Textfeld 45">
            <a:extLst>
              <a:ext uri="{FF2B5EF4-FFF2-40B4-BE49-F238E27FC236}">
                <a16:creationId xmlns:a16="http://schemas.microsoft.com/office/drawing/2014/main" id="{C572915D-663D-4E8A-A96A-3D544C3F0DA7}"/>
              </a:ext>
            </a:extLst>
          </p:cNvPr>
          <p:cNvSpPr txBox="1"/>
          <p:nvPr/>
        </p:nvSpPr>
        <p:spPr>
          <a:xfrm>
            <a:off x="6591489" y="1969843"/>
            <a:ext cx="2470828" cy="369332"/>
          </a:xfrm>
          <a:prstGeom prst="rect">
            <a:avLst/>
          </a:prstGeom>
          <a:solidFill>
            <a:schemeClr val="accent1"/>
          </a:solidFill>
        </p:spPr>
        <p:txBody>
          <a:bodyPr wrap="square" rtlCol="0">
            <a:spAutoFit/>
          </a:bodyPr>
          <a:lstStyle/>
          <a:p>
            <a:pPr algn="ctr"/>
            <a:r>
              <a:rPr lang="de-DE" b="1" dirty="0">
                <a:solidFill>
                  <a:srgbClr val="FF0000"/>
                </a:solidFill>
                <a:latin typeface="Tahoma" panose="020B0604030504040204" pitchFamily="34" charset="0"/>
                <a:ea typeface="Tahoma" panose="020B0604030504040204" pitchFamily="34" charset="0"/>
                <a:cs typeface="Tahoma" panose="020B0604030504040204" pitchFamily="34" charset="0"/>
              </a:rPr>
              <a:t>Beirat </a:t>
            </a:r>
          </a:p>
        </p:txBody>
      </p:sp>
      <p:cxnSp>
        <p:nvCxnSpPr>
          <p:cNvPr id="47" name="Gerade Verbindung mit Pfeil 46">
            <a:extLst>
              <a:ext uri="{FF2B5EF4-FFF2-40B4-BE49-F238E27FC236}">
                <a16:creationId xmlns:a16="http://schemas.microsoft.com/office/drawing/2014/main" id="{C51D8119-5D4C-428B-9743-1D9F2D06AD55}"/>
              </a:ext>
            </a:extLst>
          </p:cNvPr>
          <p:cNvCxnSpPr>
            <a:cxnSpLocks/>
          </p:cNvCxnSpPr>
          <p:nvPr/>
        </p:nvCxnSpPr>
        <p:spPr>
          <a:xfrm>
            <a:off x="5245900" y="383450"/>
            <a:ext cx="1345589" cy="149901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Rechteck 19">
            <a:extLst>
              <a:ext uri="{FF2B5EF4-FFF2-40B4-BE49-F238E27FC236}">
                <a16:creationId xmlns:a16="http://schemas.microsoft.com/office/drawing/2014/main" id="{20E4883A-1563-4EDB-9CC8-7F41BF7D2123}"/>
              </a:ext>
            </a:extLst>
          </p:cNvPr>
          <p:cNvSpPr/>
          <p:nvPr/>
        </p:nvSpPr>
        <p:spPr>
          <a:xfrm>
            <a:off x="2680194" y="2426556"/>
            <a:ext cx="6477000" cy="2708434"/>
          </a:xfrm>
          <a:prstGeom prst="rect">
            <a:avLst/>
          </a:prstGeom>
        </p:spPr>
        <p:txBody>
          <a:bodyPr wrap="square">
            <a:spAutoFit/>
          </a:bodyPr>
          <a:lstStyle/>
          <a:p>
            <a:r>
              <a:rPr lang="de-DE" sz="1700" b="1" dirty="0">
                <a:solidFill>
                  <a:srgbClr val="FF0000"/>
                </a:solidFill>
              </a:rPr>
              <a:t>hM: </a:t>
            </a:r>
            <a:r>
              <a:rPr lang="de-DE" sz="1700" dirty="0"/>
              <a:t>WEG und Verwalter sind </a:t>
            </a:r>
            <a:r>
              <a:rPr lang="de-DE" sz="1700" u="sng" dirty="0"/>
              <a:t>gemeinsam</a:t>
            </a:r>
            <a:r>
              <a:rPr lang="de-DE" sz="1700" dirty="0"/>
              <a:t> verantwortlich (AG Mannheim v. 11.09.2019 – 5 C 1733/19 WEG, NZM 2020, 70 mAnm </a:t>
            </a:r>
            <a:r>
              <a:rPr lang="de-DE" sz="1700" i="1" dirty="0"/>
              <a:t>Heydrich </a:t>
            </a:r>
            <a:r>
              <a:rPr lang="de-DE" sz="1700" dirty="0"/>
              <a:t>= ZD 2020, 206 mAnm </a:t>
            </a:r>
            <a:r>
              <a:rPr lang="de-DE" sz="1700" i="1" dirty="0"/>
              <a:t>Schröder</a:t>
            </a:r>
            <a:r>
              <a:rPr lang="de-DE" sz="1700" dirty="0"/>
              <a:t>; zustimmend </a:t>
            </a:r>
            <a:r>
              <a:rPr lang="de-DE" sz="1700" i="1" dirty="0"/>
              <a:t>Gündel </a:t>
            </a:r>
            <a:r>
              <a:rPr lang="de-DE" sz="1700" dirty="0"/>
              <a:t>ZWE 2020, 201, </a:t>
            </a:r>
            <a:r>
              <a:rPr lang="de-DE" sz="1700" i="1" dirty="0"/>
              <a:t>Zerull </a:t>
            </a:r>
            <a:r>
              <a:rPr lang="de-DE" sz="1700" dirty="0"/>
              <a:t>AnwZert MietR 17/2021 Anm. 1. </a:t>
            </a:r>
            <a:r>
              <a:rPr lang="de-DE" sz="1700" b="1" dirty="0"/>
              <a:t>AA</a:t>
            </a:r>
            <a:r>
              <a:rPr lang="de-DE" sz="1700" dirty="0"/>
              <a:t> für Verantwortung </a:t>
            </a:r>
            <a:r>
              <a:rPr lang="de-DE" sz="1700" u="sng" dirty="0"/>
              <a:t>nur</a:t>
            </a:r>
            <a:r>
              <a:rPr lang="de-DE" sz="1700" dirty="0"/>
              <a:t> der WEG </a:t>
            </a:r>
            <a:r>
              <a:rPr lang="de-DE" sz="1700" dirty="0" err="1"/>
              <a:t>StwKommWEG</a:t>
            </a:r>
            <a:r>
              <a:rPr lang="de-DE" sz="1700" dirty="0"/>
              <a:t>/</a:t>
            </a:r>
            <a:r>
              <a:rPr lang="de-DE" sz="1700" i="1" dirty="0"/>
              <a:t>Okon</a:t>
            </a:r>
            <a:r>
              <a:rPr lang="de-DE" sz="1700" dirty="0"/>
              <a:t>, Kap. 52 Rn. 117 (gut vertretbar) und für Verantwortung </a:t>
            </a:r>
            <a:r>
              <a:rPr lang="de-DE" sz="1700" u="sng" dirty="0"/>
              <a:t>nur</a:t>
            </a:r>
            <a:r>
              <a:rPr lang="de-DE" sz="1700" dirty="0"/>
              <a:t> des Verwalters </a:t>
            </a:r>
            <a:r>
              <a:rPr lang="de-DE" sz="1700" i="1" dirty="0"/>
              <a:t>Schmidt</a:t>
            </a:r>
            <a:r>
              <a:rPr lang="de-DE" sz="1700" dirty="0"/>
              <a:t>,  ZWE 2023, 56, während bei der verwalterlosen WEG die GdWE verantwortlich sei).  Wenig hilfreich: </a:t>
            </a:r>
          </a:p>
          <a:p>
            <a:r>
              <a:rPr lang="de-DE" sz="1700" dirty="0"/>
              <a:t>Leitlinien 07/2020 zu den Begriffen „Verantwortlicher“ und „Auftragsverarbeiter“ in der DSGVO, European Data </a:t>
            </a:r>
            <a:r>
              <a:rPr lang="de-DE" sz="1700" dirty="0" err="1"/>
              <a:t>Protection</a:t>
            </a:r>
            <a:r>
              <a:rPr lang="de-DE" sz="1700" dirty="0"/>
              <a:t> Board</a:t>
            </a:r>
          </a:p>
        </p:txBody>
      </p:sp>
      <p:sp>
        <p:nvSpPr>
          <p:cNvPr id="2" name="Textfeld 1">
            <a:extLst>
              <a:ext uri="{FF2B5EF4-FFF2-40B4-BE49-F238E27FC236}">
                <a16:creationId xmlns:a16="http://schemas.microsoft.com/office/drawing/2014/main" id="{3F4C3E51-3533-6DB6-E6C4-E026C0F8BDAF}"/>
              </a:ext>
            </a:extLst>
          </p:cNvPr>
          <p:cNvSpPr txBox="1"/>
          <p:nvPr/>
        </p:nvSpPr>
        <p:spPr>
          <a:xfrm rot="20949784">
            <a:off x="440713" y="738836"/>
            <a:ext cx="8400709" cy="3416320"/>
          </a:xfrm>
          <a:prstGeom prst="rect">
            <a:avLst/>
          </a:prstGeom>
          <a:solidFill>
            <a:srgbClr val="DD8047"/>
          </a:solidFill>
        </p:spPr>
        <p:txBody>
          <a:bodyPr wrap="square" rtlCol="0">
            <a:spAutoFit/>
          </a:bodyPr>
          <a:lstStyle/>
          <a:p>
            <a:r>
              <a:rPr lang="de-DE" sz="2400" dirty="0"/>
              <a:t>Das erfordert dann aber – möglicherweise bußgeldbewehrt (!)- eine </a:t>
            </a:r>
            <a:r>
              <a:rPr lang="de-DE" sz="2400" b="1" dirty="0"/>
              <a:t>Vereinbarung</a:t>
            </a:r>
            <a:r>
              <a:rPr lang="de-DE" sz="2400" dirty="0"/>
              <a:t> nach Art. 26 DS-GVO zwischen WEG und Verwalter zur Pflichtenverteilung und ggf. auch eine Anpassung der Informationen nach Art. 12 ff. DS-GVO auf diesen Sachverhalt. Man kann diese Vereinbarung auch in den Verwaltervertrag aufnehmen, wobei eine gesonderte Abrede uU eleganter ist, da nach Art. 26 Abs. 2 S. 2 DS-GVO das „Wesentliche“ der Vereinbarung der betroffenen Person zur Verfügung gestellt werden muss. </a:t>
            </a:r>
          </a:p>
        </p:txBody>
      </p:sp>
      <p:sp>
        <p:nvSpPr>
          <p:cNvPr id="3" name="Sprechblase: rechteckig 2">
            <a:extLst>
              <a:ext uri="{FF2B5EF4-FFF2-40B4-BE49-F238E27FC236}">
                <a16:creationId xmlns:a16="http://schemas.microsoft.com/office/drawing/2014/main" id="{2660F2F9-3914-E7D8-A52F-17C5599474DE}"/>
              </a:ext>
            </a:extLst>
          </p:cNvPr>
          <p:cNvSpPr/>
          <p:nvPr/>
        </p:nvSpPr>
        <p:spPr>
          <a:xfrm rot="21301969">
            <a:off x="609600" y="285750"/>
            <a:ext cx="8001000" cy="4331970"/>
          </a:xfrm>
          <a:prstGeom prst="wedgeRectCallout">
            <a:avLst>
              <a:gd name="adj1" fmla="val -13474"/>
              <a:gd name="adj2" fmla="val 4235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200" b="1" dirty="0">
                <a:solidFill>
                  <a:schemeClr val="tx1"/>
                </a:solidFill>
              </a:rPr>
              <a:t>§ 30 OWiG - Geldbuße gegen juristische Personen und Personenvereinigungen</a:t>
            </a:r>
          </a:p>
          <a:p>
            <a:r>
              <a:rPr lang="de-DE" sz="1200" dirty="0">
                <a:solidFill>
                  <a:schemeClr val="tx1"/>
                </a:solidFill>
              </a:rPr>
              <a:t>(1) Hat jemand</a:t>
            </a:r>
          </a:p>
          <a:p>
            <a:r>
              <a:rPr lang="de-DE" sz="1200" dirty="0">
                <a:solidFill>
                  <a:schemeClr val="tx1"/>
                </a:solidFill>
              </a:rPr>
              <a:t>1.als vertretungsberechtigtes Organ einer </a:t>
            </a:r>
            <a:r>
              <a:rPr lang="de-DE" sz="1200" b="1" dirty="0">
                <a:solidFill>
                  <a:schemeClr val="tx1"/>
                </a:solidFill>
              </a:rPr>
              <a:t>juristischen Person </a:t>
            </a:r>
            <a:r>
              <a:rPr lang="de-DE" sz="1200" dirty="0">
                <a:solidFill>
                  <a:schemeClr val="tx1"/>
                </a:solidFill>
              </a:rPr>
              <a:t>oder als Mitglied eines solchen Organs,</a:t>
            </a:r>
          </a:p>
          <a:p>
            <a:r>
              <a:rPr lang="de-DE" sz="1200" dirty="0">
                <a:solidFill>
                  <a:schemeClr val="tx1"/>
                </a:solidFill>
              </a:rPr>
              <a:t>2.als Vorstand eines nicht rechtsfähigen </a:t>
            </a:r>
            <a:r>
              <a:rPr lang="de-DE" sz="1200" b="1" dirty="0">
                <a:solidFill>
                  <a:schemeClr val="tx1"/>
                </a:solidFill>
              </a:rPr>
              <a:t>Vereins</a:t>
            </a:r>
            <a:r>
              <a:rPr lang="de-DE" sz="1200" dirty="0">
                <a:solidFill>
                  <a:schemeClr val="tx1"/>
                </a:solidFill>
              </a:rPr>
              <a:t> oder als Mitglied eines solchen Vorstandes,</a:t>
            </a:r>
          </a:p>
          <a:p>
            <a:r>
              <a:rPr lang="de-DE" sz="1200" dirty="0">
                <a:solidFill>
                  <a:schemeClr val="tx1"/>
                </a:solidFill>
              </a:rPr>
              <a:t>3.als vertretungsberechtigter Gesellschafter einer </a:t>
            </a:r>
            <a:r>
              <a:rPr lang="de-DE" sz="1200" b="1" dirty="0">
                <a:solidFill>
                  <a:schemeClr val="tx1"/>
                </a:solidFill>
              </a:rPr>
              <a:t>rechtsfähigen Personengesellschaft</a:t>
            </a:r>
            <a:r>
              <a:rPr lang="de-DE" sz="1200" dirty="0">
                <a:solidFill>
                  <a:schemeClr val="tx1"/>
                </a:solidFill>
              </a:rPr>
              <a:t>,</a:t>
            </a:r>
          </a:p>
          <a:p>
            <a:r>
              <a:rPr lang="de-DE" sz="1200" dirty="0">
                <a:solidFill>
                  <a:schemeClr val="tx1"/>
                </a:solidFill>
              </a:rPr>
              <a:t>… </a:t>
            </a:r>
            <a:r>
              <a:rPr lang="de-DE" sz="1200" b="1" dirty="0">
                <a:solidFill>
                  <a:srgbClr val="FF0000"/>
                </a:solidFill>
              </a:rPr>
              <a:t>[Merke: Die WEG fehlt hier]</a:t>
            </a:r>
          </a:p>
          <a:p>
            <a:r>
              <a:rPr lang="de-DE" sz="1200" dirty="0">
                <a:solidFill>
                  <a:schemeClr val="tx1"/>
                </a:solidFill>
              </a:rPr>
              <a:t>eine Straftat oder Ordnungswidrigkeit begangen, durch die Pflichten, welche die juristische Person oder die Personenvereinigung treffen, verletzt worden sind oder die juristische Person oder die Personenvereinigung bereichert worden ist oder werden sollte, so kann gegen diese eine Geldbuße festgesetzt werden.</a:t>
            </a:r>
          </a:p>
          <a:p>
            <a:endParaRPr lang="de-DE" sz="1200" b="1" dirty="0">
              <a:solidFill>
                <a:schemeClr val="tx1"/>
              </a:solidFill>
            </a:endParaRPr>
          </a:p>
          <a:p>
            <a:r>
              <a:rPr lang="de-DE" sz="1200" b="1" dirty="0">
                <a:solidFill>
                  <a:schemeClr val="tx1"/>
                </a:solidFill>
              </a:rPr>
              <a:t>§ 9 Abs. 1 OWiG: </a:t>
            </a:r>
          </a:p>
          <a:p>
            <a:r>
              <a:rPr lang="de-DE" sz="1200" dirty="0">
                <a:solidFill>
                  <a:schemeClr val="tx1"/>
                </a:solidFill>
              </a:rPr>
              <a:t>„Handelt jemand</a:t>
            </a:r>
          </a:p>
          <a:p>
            <a:r>
              <a:rPr lang="de-DE" sz="1200" dirty="0">
                <a:solidFill>
                  <a:schemeClr val="tx1"/>
                </a:solidFill>
              </a:rPr>
              <a:t>1.als vertretungsberechtigtes Organ einer juristischen Person oder als Mitglied eines solchen Organs,</a:t>
            </a:r>
          </a:p>
          <a:p>
            <a:r>
              <a:rPr lang="de-DE" sz="1200" dirty="0">
                <a:solidFill>
                  <a:schemeClr val="tx1"/>
                </a:solidFill>
              </a:rPr>
              <a:t>2.als vertretungsberechtigter Gesellschafter einer rechtsfähigen Personengesellschaft oder</a:t>
            </a:r>
          </a:p>
          <a:p>
            <a:r>
              <a:rPr lang="de-DE" sz="1200" dirty="0">
                <a:solidFill>
                  <a:schemeClr val="tx1"/>
                </a:solidFill>
              </a:rPr>
              <a:t>3.als </a:t>
            </a:r>
            <a:r>
              <a:rPr lang="de-DE" sz="1200" b="1" dirty="0">
                <a:solidFill>
                  <a:schemeClr val="tx1"/>
                </a:solidFill>
              </a:rPr>
              <a:t>gesetzlicher Vertreter eines anderen</a:t>
            </a:r>
            <a:r>
              <a:rPr lang="de-DE" sz="1200" dirty="0">
                <a:solidFill>
                  <a:schemeClr val="tx1"/>
                </a:solidFill>
              </a:rPr>
              <a:t>, </a:t>
            </a:r>
            <a:r>
              <a:rPr lang="de-DE" sz="1200" b="1" dirty="0">
                <a:solidFill>
                  <a:srgbClr val="FF0000"/>
                </a:solidFill>
              </a:rPr>
              <a:t>(= § 9b Abs. 1 WEG)</a:t>
            </a:r>
          </a:p>
          <a:p>
            <a:r>
              <a:rPr lang="de-DE" sz="1200" dirty="0">
                <a:solidFill>
                  <a:schemeClr val="tx1"/>
                </a:solidFill>
              </a:rPr>
              <a:t>so ist ein Gesetz, nach dem besondere persönliche Eigenschaften, Verhältnisse oder Umstände (besondere persönliche Merkmale) die Möglichkeit der Ahndung begründen, auch auf den Vertreter anzuwenden, wenn diese Merkmale zwar nicht bei ihm, aber bei dem Vertretenen vorliegen.</a:t>
            </a:r>
          </a:p>
          <a:p>
            <a:endParaRPr lang="de-DE" sz="1200" dirty="0">
              <a:solidFill>
                <a:schemeClr val="tx1"/>
              </a:solidFill>
            </a:endParaRPr>
          </a:p>
        </p:txBody>
      </p:sp>
    </p:spTree>
    <p:extLst>
      <p:ext uri="{BB962C8B-B14F-4D97-AF65-F5344CB8AC3E}">
        <p14:creationId xmlns:p14="http://schemas.microsoft.com/office/powerpoint/2010/main" val="101488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39F4E4-FBB0-F9F6-4FF1-0849D43C436C}"/>
              </a:ext>
            </a:extLst>
          </p:cNvPr>
          <p:cNvSpPr>
            <a:spLocks noGrp="1"/>
          </p:cNvSpPr>
          <p:nvPr>
            <p:ph type="title"/>
          </p:nvPr>
        </p:nvSpPr>
        <p:spPr>
          <a:xfrm>
            <a:off x="4742646" y="1962150"/>
            <a:ext cx="3677454" cy="994172"/>
          </a:xfrm>
        </p:spPr>
        <p:txBody>
          <a:bodyPr>
            <a:noAutofit/>
          </a:bodyPr>
          <a:lstStyle/>
          <a:p>
            <a:pPr algn="ctr"/>
            <a:r>
              <a:rPr lang="de-DE" sz="2000" i="1" dirty="0">
                <a:latin typeface="Tw Cen MT" panose="020B0602020104020603" pitchFamily="34" charset="0"/>
              </a:rPr>
              <a:t>Okon</a:t>
            </a:r>
            <a:r>
              <a:rPr lang="de-DE" sz="2000" dirty="0">
                <a:latin typeface="Tw Cen MT" panose="020B0602020104020603" pitchFamily="34" charset="0"/>
              </a:rPr>
              <a:t>, in: Elzer/Fritsch/Meier, WEG, 4. Aufl., § 2 Rn. 943 ff. rät zum </a:t>
            </a:r>
            <a:r>
              <a:rPr lang="de-DE" sz="2000" b="1" dirty="0">
                <a:latin typeface="Tw Cen MT" panose="020B0602020104020603" pitchFamily="34" charset="0"/>
              </a:rPr>
              <a:t>Muster</a:t>
            </a:r>
            <a:r>
              <a:rPr lang="de-DE" sz="2000" dirty="0">
                <a:latin typeface="Tw Cen MT" panose="020B0602020104020603" pitchFamily="34" charset="0"/>
              </a:rPr>
              <a:t> </a:t>
            </a:r>
            <a:br>
              <a:rPr lang="de-DE" sz="2000" dirty="0">
                <a:latin typeface="Tw Cen MT" panose="020B0602020104020603" pitchFamily="34" charset="0"/>
              </a:rPr>
            </a:br>
            <a:r>
              <a:rPr lang="de-DE" sz="2000" dirty="0">
                <a:latin typeface="Tw Cen MT" panose="020B0602020104020603" pitchFamily="34" charset="0"/>
              </a:rPr>
              <a:t>zum </a:t>
            </a:r>
            <a:br>
              <a:rPr lang="de-DE" sz="2000" dirty="0">
                <a:latin typeface="Tw Cen MT" panose="020B0602020104020603" pitchFamily="34" charset="0"/>
              </a:rPr>
            </a:br>
            <a:r>
              <a:rPr lang="de-DE" sz="2000" dirty="0">
                <a:latin typeface="Tw Cen MT" panose="020B0602020104020603" pitchFamily="34" charset="0"/>
              </a:rPr>
              <a:t>freien Download</a:t>
            </a:r>
            <a:br>
              <a:rPr lang="de-DE" sz="2000" dirty="0">
                <a:latin typeface="Tw Cen MT" panose="020B0602020104020603" pitchFamily="34" charset="0"/>
              </a:rPr>
            </a:br>
            <a:r>
              <a:rPr lang="de-DE" sz="2000" dirty="0">
                <a:latin typeface="Tw Cen MT" panose="020B0602020104020603" pitchFamily="34" charset="0"/>
              </a:rPr>
              <a:t>bei </a:t>
            </a:r>
            <a:br>
              <a:rPr lang="de-DE" sz="2000" dirty="0">
                <a:latin typeface="Tw Cen MT" panose="020B0602020104020603" pitchFamily="34" charset="0"/>
              </a:rPr>
            </a:br>
            <a:r>
              <a:rPr lang="de-DE" sz="2000" dirty="0">
                <a:latin typeface="Tw Cen MT" panose="020B0602020104020603" pitchFamily="34" charset="0"/>
              </a:rPr>
              <a:t>https://www.baden-wuerttemberg.datenschutz.de/mehr-licht-gemeinsame-verantwortlichkeit-sinnvoll-gestalten/</a:t>
            </a:r>
            <a:br>
              <a:rPr lang="de-DE" sz="2000" dirty="0">
                <a:latin typeface="Tw Cen MT" panose="020B0602020104020603" pitchFamily="34" charset="0"/>
              </a:rPr>
            </a:br>
            <a:br>
              <a:rPr lang="de-DE" sz="2000" dirty="0">
                <a:latin typeface="Tw Cen MT" panose="020B0602020104020603" pitchFamily="34" charset="0"/>
              </a:rPr>
            </a:br>
            <a:r>
              <a:rPr lang="de-DE" sz="2000" b="1" dirty="0">
                <a:solidFill>
                  <a:srgbClr val="FF0000"/>
                </a:solidFill>
                <a:latin typeface="Tw Cen MT" panose="020B0602020104020603" pitchFamily="34" charset="0"/>
              </a:rPr>
              <a:t>Und wie passen wir das dann für die GdWE/den Verwalter sinnvoll an? – Ein erster Vorschlag – ohne Gewähr vom Nicht-Vertragsjuristen…</a:t>
            </a:r>
          </a:p>
        </p:txBody>
      </p:sp>
    </p:spTree>
    <p:extLst>
      <p:ext uri="{BB962C8B-B14F-4D97-AF65-F5344CB8AC3E}">
        <p14:creationId xmlns:p14="http://schemas.microsoft.com/office/powerpoint/2010/main" val="258185074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elle 5"/>
          <p:cNvGraphicFramePr>
            <a:graphicFrameLocks noGrp="1"/>
          </p:cNvGraphicFramePr>
          <p:nvPr>
            <p:extLst>
              <p:ext uri="{D42A27DB-BD31-4B8C-83A1-F6EECF244321}">
                <p14:modId xmlns:p14="http://schemas.microsoft.com/office/powerpoint/2010/main" val="978783337"/>
              </p:ext>
            </p:extLst>
          </p:nvPr>
        </p:nvGraphicFramePr>
        <p:xfrm>
          <a:off x="3048000" y="0"/>
          <a:ext cx="6096000" cy="361950"/>
        </p:xfrm>
        <a:graphic>
          <a:graphicData uri="http://schemas.openxmlformats.org/drawingml/2006/table">
            <a:tbl>
              <a:tblPr/>
              <a:tblGrid>
                <a:gridCol w="1767840">
                  <a:extLst>
                    <a:ext uri="{9D8B030D-6E8A-4147-A177-3AD203B41FA5}">
                      <a16:colId xmlns:a16="http://schemas.microsoft.com/office/drawing/2014/main" val="20000"/>
                    </a:ext>
                  </a:extLst>
                </a:gridCol>
                <a:gridCol w="4328160">
                  <a:extLst>
                    <a:ext uri="{9D8B030D-6E8A-4147-A177-3AD203B41FA5}">
                      <a16:colId xmlns:a16="http://schemas.microsoft.com/office/drawing/2014/main" val="20001"/>
                    </a:ext>
                  </a:extLst>
                </a:gridCol>
              </a:tblGrid>
              <a:tr h="361950">
                <a:tc>
                  <a:txBody>
                    <a:bodyPr/>
                    <a:lstStyle/>
                    <a:p>
                      <a:pPr algn="just">
                        <a:lnSpc>
                          <a:spcPct val="100000"/>
                        </a:lnSpc>
                        <a:spcAft>
                          <a:spcPts val="0"/>
                        </a:spcAft>
                      </a:pPr>
                      <a:endParaRPr lang="de-DE" sz="1100" dirty="0">
                        <a:solidFill>
                          <a:srgbClr val="FFFFFF"/>
                        </a:solidFill>
                        <a:latin typeface="Tw Cen MT" panose="020B0602020104020603" pitchFamily="34" charset="0"/>
                        <a:ea typeface="Tahoma" pitchFamily="34" charset="0"/>
                        <a:cs typeface="Tahoma" pitchFamily="34" charset="0"/>
                      </a:endParaRPr>
                    </a:p>
                    <a:p>
                      <a:pPr algn="just">
                        <a:lnSpc>
                          <a:spcPct val="100000"/>
                        </a:lnSpc>
                        <a:spcAft>
                          <a:spcPts val="0"/>
                        </a:spcAft>
                      </a:pPr>
                      <a:endParaRPr lang="de-DE" sz="1100" dirty="0">
                        <a:solidFill>
                          <a:srgbClr val="FFFFFF"/>
                        </a:solidFill>
                        <a:latin typeface="Tw Cen MT" panose="020B0602020104020603" pitchFamily="34" charset="0"/>
                        <a:ea typeface="Tahoma" pitchFamily="34" charset="0"/>
                        <a:cs typeface="Tahoma" pitchFamily="34" charset="0"/>
                      </a:endParaRPr>
                    </a:p>
                  </a:txBody>
                  <a:tcPr marL="73025" marR="73025" marT="0" marB="0" anchor="ctr">
                    <a:lnL>
                      <a:noFill/>
                    </a:lnL>
                    <a:lnR w="76200" cap="flat" cmpd="sng" algn="ctr">
                      <a:solidFill>
                        <a:srgbClr val="FFFFFF"/>
                      </a:solidFill>
                      <a:prstDash val="solid"/>
                      <a:round/>
                      <a:headEnd type="none" w="med" len="med"/>
                      <a:tailEnd type="none" w="med" len="med"/>
                    </a:lnR>
                    <a:lnT>
                      <a:noFill/>
                    </a:lnT>
                    <a:lnB>
                      <a:noFill/>
                    </a:lnB>
                    <a:solidFill>
                      <a:srgbClr val="DD8047"/>
                    </a:solidFill>
                  </a:tcPr>
                </a:tc>
                <a:tc>
                  <a:txBody>
                    <a:bodyPr/>
                    <a:lstStyle/>
                    <a:p>
                      <a:pPr marL="0" algn="just" defTabSz="685800" rtl="0" eaLnBrk="1" latinLnBrk="0" hangingPunct="1">
                        <a:lnSpc>
                          <a:spcPct val="115000"/>
                        </a:lnSpc>
                        <a:spcAft>
                          <a:spcPts val="0"/>
                        </a:spcAft>
                      </a:pPr>
                      <a:r>
                        <a:rPr lang="de-DE" sz="1500" kern="1200" dirty="0">
                          <a:solidFill>
                            <a:srgbClr val="FFFFFF"/>
                          </a:solidFill>
                          <a:latin typeface="Tw Cen MT" panose="020B0602020104020603" pitchFamily="34" charset="0"/>
                          <a:ea typeface="Tahoma" pitchFamily="34" charset="0"/>
                          <a:cs typeface="Tahoma" pitchFamily="34" charset="0"/>
                        </a:rPr>
                        <a:t>Und speziell zu § 23 Abs. 1 S. 2 WEG? </a:t>
                      </a:r>
                    </a:p>
                  </a:txBody>
                  <a:tcPr marL="137160" marR="73025" marT="0" marB="0" anchor="ctr">
                    <a:lnL w="76200" cap="flat" cmpd="sng" algn="ctr">
                      <a:solidFill>
                        <a:srgbClr val="FFFFFF"/>
                      </a:solidFill>
                      <a:prstDash val="solid"/>
                      <a:round/>
                      <a:headEnd type="none" w="med" len="med"/>
                      <a:tailEnd type="none" w="med" len="med"/>
                    </a:lnL>
                    <a:lnR>
                      <a:noFill/>
                    </a:lnR>
                    <a:lnT>
                      <a:noFill/>
                    </a:lnT>
                    <a:lnB>
                      <a:noFill/>
                    </a:lnB>
                    <a:solidFill>
                      <a:srgbClr val="94B6D2"/>
                    </a:solidFill>
                  </a:tcPr>
                </a:tc>
                <a:extLst>
                  <a:ext uri="{0D108BD9-81ED-4DB2-BD59-A6C34878D82A}">
                    <a16:rowId xmlns:a16="http://schemas.microsoft.com/office/drawing/2014/main" val="10000"/>
                  </a:ext>
                </a:extLst>
              </a:tr>
            </a:tbl>
          </a:graphicData>
        </a:graphic>
      </p:graphicFrame>
      <p:sp>
        <p:nvSpPr>
          <p:cNvPr id="16" name="object 16"/>
          <p:cNvSpPr/>
          <p:nvPr/>
        </p:nvSpPr>
        <p:spPr>
          <a:xfrm>
            <a:off x="4583533" y="1485329"/>
            <a:ext cx="0" cy="108585"/>
          </a:xfrm>
          <a:custGeom>
            <a:avLst/>
            <a:gdLst/>
            <a:ahLst/>
            <a:cxnLst/>
            <a:rect l="l" t="t" r="r" b="b"/>
            <a:pathLst>
              <a:path h="144780">
                <a:moveTo>
                  <a:pt x="0" y="0"/>
                </a:moveTo>
                <a:lnTo>
                  <a:pt x="0" y="144399"/>
                </a:lnTo>
              </a:path>
            </a:pathLst>
          </a:custGeom>
          <a:ln w="12192">
            <a:solidFill>
              <a:srgbClr val="FFFFFF"/>
            </a:solidFill>
          </a:ln>
        </p:spPr>
        <p:txBody>
          <a:bodyPr wrap="square" lIns="0" tIns="0" rIns="0" bIns="0" rtlCol="0"/>
          <a:lstStyle/>
          <a:p>
            <a:endParaRPr>
              <a:solidFill>
                <a:schemeClr val="bg1"/>
              </a:solidFill>
              <a:latin typeface="Tw Cen MT" charset="0"/>
              <a:ea typeface="Tw Cen MT" charset="0"/>
              <a:cs typeface="Tw Cen MT" charset="0"/>
            </a:endParaRPr>
          </a:p>
        </p:txBody>
      </p:sp>
      <p:sp>
        <p:nvSpPr>
          <p:cNvPr id="18" name="object 17"/>
          <p:cNvSpPr/>
          <p:nvPr/>
        </p:nvSpPr>
        <p:spPr>
          <a:xfrm>
            <a:off x="7579717" y="1496760"/>
            <a:ext cx="12700" cy="97631"/>
          </a:xfrm>
          <a:custGeom>
            <a:avLst/>
            <a:gdLst/>
            <a:ahLst/>
            <a:cxnLst/>
            <a:rect l="l" t="t" r="r" b="b"/>
            <a:pathLst>
              <a:path w="12700" h="130175">
                <a:moveTo>
                  <a:pt x="12700" y="0"/>
                </a:moveTo>
                <a:lnTo>
                  <a:pt x="0" y="130175"/>
                </a:lnTo>
              </a:path>
            </a:pathLst>
          </a:custGeom>
          <a:ln w="12192">
            <a:solidFill>
              <a:srgbClr val="FFFFFF"/>
            </a:solidFill>
          </a:ln>
        </p:spPr>
        <p:txBody>
          <a:bodyPr wrap="square" lIns="0" tIns="0" rIns="0" bIns="0" rtlCol="0"/>
          <a:lstStyle/>
          <a:p>
            <a:endParaRPr>
              <a:solidFill>
                <a:schemeClr val="bg1"/>
              </a:solidFill>
              <a:latin typeface="Tw Cen MT" charset="0"/>
              <a:ea typeface="Tw Cen MT" charset="0"/>
              <a:cs typeface="Tw Cen MT" charset="0"/>
            </a:endParaRPr>
          </a:p>
        </p:txBody>
      </p:sp>
      <p:sp>
        <p:nvSpPr>
          <p:cNvPr id="9" name="object 4"/>
          <p:cNvSpPr txBox="1"/>
          <p:nvPr/>
        </p:nvSpPr>
        <p:spPr>
          <a:xfrm>
            <a:off x="76200" y="590550"/>
            <a:ext cx="9098280" cy="246221"/>
          </a:xfrm>
          <a:prstGeom prst="rect">
            <a:avLst/>
          </a:prstGeom>
        </p:spPr>
        <p:txBody>
          <a:bodyPr vert="horz" wrap="square" lIns="0" tIns="0" rIns="0" bIns="0" rtlCol="0">
            <a:spAutoFit/>
          </a:bodyPr>
          <a:lstStyle/>
          <a:p>
            <a:pPr marR="254635">
              <a:lnSpc>
                <a:spcPct val="100000"/>
              </a:lnSpc>
            </a:pPr>
            <a:endParaRPr sz="1600" i="1" dirty="0">
              <a:latin typeface="Tw Cen MT" charset="0"/>
              <a:ea typeface="Tw Cen MT" charset="0"/>
              <a:cs typeface="Tw Cen MT" charset="0"/>
            </a:endParaRPr>
          </a:p>
        </p:txBody>
      </p:sp>
      <p:sp>
        <p:nvSpPr>
          <p:cNvPr id="3" name="Textfeld 2">
            <a:extLst>
              <a:ext uri="{FF2B5EF4-FFF2-40B4-BE49-F238E27FC236}">
                <a16:creationId xmlns:a16="http://schemas.microsoft.com/office/drawing/2014/main" id="{4EFEA00D-D782-C0AE-FE86-BE0A20A4A2D7}"/>
              </a:ext>
            </a:extLst>
          </p:cNvPr>
          <p:cNvSpPr txBox="1"/>
          <p:nvPr/>
        </p:nvSpPr>
        <p:spPr>
          <a:xfrm>
            <a:off x="0" y="285750"/>
            <a:ext cx="8915400" cy="5632311"/>
          </a:xfrm>
          <a:prstGeom prst="rect">
            <a:avLst/>
          </a:prstGeom>
          <a:noFill/>
        </p:spPr>
        <p:txBody>
          <a:bodyPr wrap="square" rtlCol="0">
            <a:spAutoFit/>
          </a:bodyPr>
          <a:lstStyle/>
          <a:p>
            <a:pPr marL="285750" indent="-285750">
              <a:buFont typeface="Arial" panose="020B0604020202020204" pitchFamily="34" charset="0"/>
              <a:buChar char="•"/>
            </a:pPr>
            <a:r>
              <a:rPr lang="de-DE" sz="1500" dirty="0">
                <a:latin typeface="Tw Cen MT" panose="020B0602020104020603" pitchFamily="34" charset="0"/>
              </a:rPr>
              <a:t>§ 23 Abs. 1 S. 2 WEG–Beschluss dokumentieren (nicht nur in Beschlusssammlung)</a:t>
            </a:r>
          </a:p>
          <a:p>
            <a:pPr marL="285750" indent="-285750">
              <a:buFont typeface="Arial" panose="020B0604020202020204" pitchFamily="34" charset="0"/>
              <a:buChar char="•"/>
            </a:pPr>
            <a:r>
              <a:rPr lang="de-DE" sz="1500" dirty="0">
                <a:latin typeface="Tw Cen MT" panose="020B0602020104020603" pitchFamily="34" charset="0"/>
              </a:rPr>
              <a:t>§ 18 Abs. 2 WEG verlangt hierbei auch die Einhaltung etwaiger datenschutzrechtlicher Vorgaben, d.h. </a:t>
            </a:r>
            <a:r>
              <a:rPr lang="de-DE" sz="1500" u="sng" dirty="0">
                <a:latin typeface="Tw Cen MT" panose="020B0602020104020603" pitchFamily="34" charset="0"/>
              </a:rPr>
              <a:t>vor</a:t>
            </a:r>
            <a:r>
              <a:rPr lang="de-DE" sz="1500" dirty="0">
                <a:latin typeface="Tw Cen MT" panose="020B0602020104020603" pitchFamily="34" charset="0"/>
              </a:rPr>
              <a:t> der Beschlussfassung (und erst recht: etwaiger Vertragsunterzeichnung) muss alles „geklärt“ sein</a:t>
            </a:r>
          </a:p>
          <a:p>
            <a:pPr marL="285750" indent="-285750">
              <a:buFont typeface="Arial" panose="020B0604020202020204" pitchFamily="34" charset="0"/>
              <a:buChar char="•"/>
            </a:pPr>
            <a:r>
              <a:rPr lang="de-DE" sz="1500" dirty="0">
                <a:latin typeface="Tw Cen MT" panose="020B0602020104020603" pitchFamily="34" charset="0"/>
              </a:rPr>
              <a:t>potentielle Art. 9 DSGVO-Daten erfordern </a:t>
            </a:r>
            <a:r>
              <a:rPr lang="de-DE" sz="1500" dirty="0" err="1">
                <a:latin typeface="Tw Cen MT" panose="020B0602020104020603" pitchFamily="34" charset="0"/>
              </a:rPr>
              <a:t>grds</a:t>
            </a:r>
            <a:r>
              <a:rPr lang="de-DE" sz="1500" dirty="0">
                <a:latin typeface="Tw Cen MT" panose="020B0602020104020603" pitchFamily="34" charset="0"/>
              </a:rPr>
              <a:t>. sogar eine Datenschutzfolgenabschätzung (DSFA) [Beispiel: </a:t>
            </a:r>
            <a:r>
              <a:rPr lang="de-DE" sz="1500" dirty="0" err="1">
                <a:latin typeface="Tw Cen MT" panose="020B0602020104020603" pitchFamily="34" charset="0"/>
              </a:rPr>
              <a:t>Abmeierungsklage</a:t>
            </a:r>
            <a:r>
              <a:rPr lang="de-DE" sz="1500" dirty="0">
                <a:latin typeface="Tw Cen MT" panose="020B0602020104020603" pitchFamily="34" charset="0"/>
              </a:rPr>
              <a:t> bei psychisch Gestörten in halbvirtueller WEVers?] </a:t>
            </a:r>
          </a:p>
          <a:p>
            <a:pPr marL="285750" indent="-285750">
              <a:buFont typeface="Arial" panose="020B0604020202020204" pitchFamily="34" charset="0"/>
              <a:buChar char="•"/>
            </a:pPr>
            <a:r>
              <a:rPr lang="de-DE" sz="1500" dirty="0">
                <a:latin typeface="Tw Cen MT" panose="020B0602020104020603" pitchFamily="34" charset="0"/>
              </a:rPr>
              <a:t>Auswahl nach Stand der Technik und datenschutzkonform, also z.B. keine Server im EU-Ausland und Datenminimierung, z.B. </a:t>
            </a:r>
            <a:r>
              <a:rPr lang="nn-NO" sz="1500" dirty="0">
                <a:latin typeface="Tw Cen MT" panose="020B0602020104020603" pitchFamily="34" charset="0"/>
              </a:rPr>
              <a:t>(vgl. https://www.datenschutz-notizen.de/videokonferenzen-mit-zoom-5327696/) </a:t>
            </a:r>
            <a:endParaRPr lang="de-DE" sz="1500" dirty="0">
              <a:latin typeface="Tw Cen MT" panose="020B0602020104020603" pitchFamily="34" charset="0"/>
            </a:endParaRPr>
          </a:p>
          <a:p>
            <a:pPr marL="285750" indent="-285750">
              <a:buFont typeface="Arial" panose="020B0604020202020204" pitchFamily="34" charset="0"/>
              <a:buChar char="•"/>
            </a:pPr>
            <a:r>
              <a:rPr lang="de-DE" sz="1500" b="1" dirty="0">
                <a:latin typeface="Tw Cen MT" panose="020B0602020104020603" pitchFamily="34" charset="0"/>
              </a:rPr>
              <a:t>Typische Vorüberlegungen?</a:t>
            </a:r>
          </a:p>
          <a:p>
            <a:pPr marL="742950" lvl="1" indent="-285750">
              <a:buFont typeface="Arial" panose="020B0604020202020204" pitchFamily="34" charset="0"/>
              <a:buChar char="•"/>
            </a:pPr>
            <a:r>
              <a:rPr lang="de-DE" sz="1500" dirty="0">
                <a:latin typeface="Tw Cen MT" panose="020B0602020104020603" pitchFamily="34" charset="0"/>
              </a:rPr>
              <a:t>welche Verträge sollen hier mit wem geschlossen werden?</a:t>
            </a:r>
          </a:p>
          <a:p>
            <a:pPr marL="742950" lvl="1" indent="-285750">
              <a:buFont typeface="Arial" panose="020B0604020202020204" pitchFamily="34" charset="0"/>
              <a:buChar char="•"/>
            </a:pPr>
            <a:r>
              <a:rPr lang="de-DE" sz="1500" dirty="0">
                <a:latin typeface="Tw Cen MT" panose="020B0602020104020603" pitchFamily="34" charset="0"/>
              </a:rPr>
              <a:t>werden datenschutzrechtliche Anforderungen erfüllt, vgl. Art 28 DSGVO?, insbesondere: </a:t>
            </a:r>
          </a:p>
          <a:p>
            <a:pPr marL="1200150" lvl="2" indent="-285750">
              <a:buFont typeface="Arial" panose="020B0604020202020204" pitchFamily="34" charset="0"/>
              <a:buChar char="•"/>
            </a:pPr>
            <a:r>
              <a:rPr lang="de-DE" sz="1500" dirty="0">
                <a:latin typeface="Tw Cen MT" panose="020B0602020104020603" pitchFamily="34" charset="0"/>
              </a:rPr>
              <a:t>wo wird die Datenverarbeitung/Datenspeicherung (sei es nur temporär) vorgenommen?</a:t>
            </a:r>
          </a:p>
          <a:p>
            <a:pPr marL="1200150" lvl="2" indent="-285750">
              <a:buFont typeface="Arial" panose="020B0604020202020204" pitchFamily="34" charset="0"/>
              <a:buChar char="•"/>
            </a:pPr>
            <a:r>
              <a:rPr lang="de-DE" sz="1500" dirty="0">
                <a:latin typeface="Tw Cen MT" panose="020B0602020104020603" pitchFamily="34" charset="0"/>
              </a:rPr>
              <a:t>erfolgt die Datenübertragung verschlüsselt?</a:t>
            </a:r>
          </a:p>
          <a:p>
            <a:pPr marL="1200150" lvl="2" indent="-285750">
              <a:buFont typeface="Arial" panose="020B0604020202020204" pitchFamily="34" charset="0"/>
              <a:buChar char="•"/>
            </a:pPr>
            <a:r>
              <a:rPr lang="de-DE" sz="1500" dirty="0">
                <a:latin typeface="Tw Cen MT" panose="020B0602020104020603" pitchFamily="34" charset="0"/>
              </a:rPr>
              <a:t>wer hat Zugriff auf welche Daten? – Datensparsamkeit/-minimierung?</a:t>
            </a:r>
          </a:p>
          <a:p>
            <a:pPr marL="1200150" lvl="2" indent="-285750">
              <a:buFont typeface="Arial" panose="020B0604020202020204" pitchFamily="34" charset="0"/>
              <a:buChar char="•"/>
            </a:pPr>
            <a:r>
              <a:rPr lang="de-DE" sz="1500" dirty="0">
                <a:latin typeface="Tw Cen MT" panose="020B0602020104020603" pitchFamily="34" charset="0"/>
              </a:rPr>
              <a:t>gibt es Löschkonzepte?</a:t>
            </a:r>
          </a:p>
          <a:p>
            <a:pPr marL="1200150" lvl="2" indent="-285750">
              <a:buFont typeface="Arial" panose="020B0604020202020204" pitchFamily="34" charset="0"/>
              <a:buChar char="•"/>
            </a:pPr>
            <a:r>
              <a:rPr lang="de-DE" sz="1500" dirty="0">
                <a:latin typeface="Tw Cen MT" panose="020B0602020104020603" pitchFamily="34" charset="0"/>
              </a:rPr>
              <a:t>wie hoch sind sonstige Sicherheitsstandards (Zertifizierung?)</a:t>
            </a:r>
          </a:p>
          <a:p>
            <a:pPr marL="1200150" lvl="2" indent="-285750">
              <a:buFont typeface="Arial" panose="020B0604020202020204" pitchFamily="34" charset="0"/>
              <a:buChar char="•"/>
            </a:pPr>
            <a:r>
              <a:rPr lang="de-DE" sz="1500" dirty="0">
                <a:latin typeface="Tw Cen MT" panose="020B0602020104020603" pitchFamily="34" charset="0"/>
              </a:rPr>
              <a:t>Welche Einstellungen kann Verwalter/Nutzer vornehmen? (virtueller Hintergrund?, Chatfunktionen)</a:t>
            </a:r>
          </a:p>
          <a:p>
            <a:pPr marL="1200150" lvl="2" indent="-285750">
              <a:buFont typeface="Arial" panose="020B0604020202020204" pitchFamily="34" charset="0"/>
              <a:buChar char="•"/>
            </a:pPr>
            <a:r>
              <a:rPr lang="de-DE" sz="1500" dirty="0">
                <a:latin typeface="Tw Cen MT" panose="020B0602020104020603" pitchFamily="34" charset="0"/>
              </a:rPr>
              <a:t>Keine Aufzeichnung ohne allseitige Einwilligung, dann Hinweis Art. 13 DSGVO</a:t>
            </a:r>
          </a:p>
          <a:p>
            <a:pPr marL="1200150" lvl="2" indent="-285750">
              <a:buFont typeface="Arial" panose="020B0604020202020204" pitchFamily="34" charset="0"/>
              <a:buChar char="•"/>
            </a:pPr>
            <a:r>
              <a:rPr lang="de-DE" sz="1500" dirty="0">
                <a:latin typeface="Tw Cen MT" panose="020B0602020104020603" pitchFamily="34" charset="0"/>
              </a:rPr>
              <a:t>Wie wird was protokolliert und wer hat darauf Zugriff?</a:t>
            </a:r>
          </a:p>
          <a:p>
            <a:pPr marL="1200150" lvl="2" indent="-285750">
              <a:buFont typeface="Arial" panose="020B0604020202020204" pitchFamily="34" charset="0"/>
              <a:buChar char="•"/>
            </a:pPr>
            <a:r>
              <a:rPr lang="de-DE" sz="1500" dirty="0">
                <a:latin typeface="Tw Cen MT" panose="020B0602020104020603" pitchFamily="34" charset="0"/>
              </a:rPr>
              <a:t>Zugriffsdaten (Email, Art. 32 DSGVO)</a:t>
            </a:r>
          </a:p>
          <a:p>
            <a:pPr marL="742950" lvl="1" indent="-285750">
              <a:buFont typeface="Arial" panose="020B0604020202020204" pitchFamily="34" charset="0"/>
              <a:buChar char="•"/>
            </a:pPr>
            <a:r>
              <a:rPr lang="de-DE" sz="1500" dirty="0">
                <a:latin typeface="Tw Cen MT" panose="020B0602020104020603" pitchFamily="34" charset="0"/>
              </a:rPr>
              <a:t>Ist eine Verwaltungssoftware-/</a:t>
            </a:r>
            <a:r>
              <a:rPr lang="de-DE" sz="1500" dirty="0" err="1">
                <a:latin typeface="Tw Cen MT" panose="020B0602020104020603" pitchFamily="34" charset="0"/>
              </a:rPr>
              <a:t>oberfläche</a:t>
            </a:r>
            <a:r>
              <a:rPr lang="de-DE" sz="1500" dirty="0">
                <a:latin typeface="Tw Cen MT" panose="020B0602020104020603" pitchFamily="34" charset="0"/>
              </a:rPr>
              <a:t> integriert?</a:t>
            </a:r>
          </a:p>
          <a:p>
            <a:pPr marL="742950" lvl="1" indent="-285750">
              <a:buFont typeface="Arial" panose="020B0604020202020204" pitchFamily="34" charset="0"/>
              <a:buChar char="•"/>
            </a:pPr>
            <a:r>
              <a:rPr lang="de-DE" sz="1500" dirty="0">
                <a:latin typeface="Tw Cen MT" panose="020B0602020104020603" pitchFamily="34" charset="0"/>
              </a:rPr>
              <a:t>wer dokumentiert wie und was?</a:t>
            </a:r>
          </a:p>
          <a:p>
            <a:pPr marL="285750" indent="-285750">
              <a:buFont typeface="Arial" panose="020B0604020202020204" pitchFamily="34" charset="0"/>
              <a:buChar char="•"/>
            </a:pPr>
            <a:endParaRPr lang="de-DE" sz="1500" dirty="0">
              <a:latin typeface="Tw Cen MT" panose="020B0602020104020603" pitchFamily="34" charset="0"/>
            </a:endParaRPr>
          </a:p>
          <a:p>
            <a:pPr marL="285750" indent="-285750">
              <a:buFont typeface="Arial" panose="020B0604020202020204" pitchFamily="34" charset="0"/>
              <a:buChar char="•"/>
            </a:pPr>
            <a:endParaRPr lang="de-DE" sz="1500" dirty="0">
              <a:latin typeface="Tw Cen MT" panose="020B0602020104020603" pitchFamily="34" charset="0"/>
            </a:endParaRPr>
          </a:p>
          <a:p>
            <a:pPr marL="285750" indent="-285750">
              <a:buFont typeface="Arial" panose="020B0604020202020204" pitchFamily="34" charset="0"/>
              <a:buChar char="•"/>
            </a:pPr>
            <a:endParaRPr lang="de-DE" sz="1500" dirty="0">
              <a:latin typeface="Tw Cen MT" panose="020B0602020104020603" pitchFamily="34" charset="0"/>
            </a:endParaRPr>
          </a:p>
        </p:txBody>
      </p:sp>
    </p:spTree>
    <p:extLst>
      <p:ext uri="{BB962C8B-B14F-4D97-AF65-F5344CB8AC3E}">
        <p14:creationId xmlns:p14="http://schemas.microsoft.com/office/powerpoint/2010/main" val="160278303"/>
      </p:ext>
    </p:extLst>
  </p:cSld>
  <p:clrMapOvr>
    <a:masterClrMapping/>
  </p:clrMapOvr>
  <p:transition spd="slow">
    <p:comb/>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DD34096A-EAB5-1E9F-F6EB-8151D376DB16}"/>
              </a:ext>
            </a:extLst>
          </p:cNvPr>
          <p:cNvPicPr>
            <a:picLocks noChangeAspect="1"/>
          </p:cNvPicPr>
          <p:nvPr/>
        </p:nvPicPr>
        <p:blipFill rotWithShape="1">
          <a:blip r:embed="rId2"/>
          <a:srcRect l="17778" t="19231" r="27963" b="14444"/>
          <a:stretch/>
        </p:blipFill>
        <p:spPr>
          <a:xfrm>
            <a:off x="-76200" y="0"/>
            <a:ext cx="3721100" cy="3411380"/>
          </a:xfrm>
          <a:prstGeom prst="rect">
            <a:avLst/>
          </a:prstGeom>
        </p:spPr>
      </p:pic>
      <p:graphicFrame>
        <p:nvGraphicFramePr>
          <p:cNvPr id="6" name="Tabelle 5"/>
          <p:cNvGraphicFramePr>
            <a:graphicFrameLocks noGrp="1"/>
          </p:cNvGraphicFramePr>
          <p:nvPr>
            <p:extLst>
              <p:ext uri="{D42A27DB-BD31-4B8C-83A1-F6EECF244321}">
                <p14:modId xmlns:p14="http://schemas.microsoft.com/office/powerpoint/2010/main" val="3322502165"/>
              </p:ext>
            </p:extLst>
          </p:nvPr>
        </p:nvGraphicFramePr>
        <p:xfrm>
          <a:off x="3048000" y="0"/>
          <a:ext cx="6096000" cy="335280"/>
        </p:xfrm>
        <a:graphic>
          <a:graphicData uri="http://schemas.openxmlformats.org/drawingml/2006/table">
            <a:tbl>
              <a:tblPr/>
              <a:tblGrid>
                <a:gridCol w="1767840">
                  <a:extLst>
                    <a:ext uri="{9D8B030D-6E8A-4147-A177-3AD203B41FA5}">
                      <a16:colId xmlns:a16="http://schemas.microsoft.com/office/drawing/2014/main" val="20000"/>
                    </a:ext>
                  </a:extLst>
                </a:gridCol>
                <a:gridCol w="4328160">
                  <a:extLst>
                    <a:ext uri="{9D8B030D-6E8A-4147-A177-3AD203B41FA5}">
                      <a16:colId xmlns:a16="http://schemas.microsoft.com/office/drawing/2014/main" val="20001"/>
                    </a:ext>
                  </a:extLst>
                </a:gridCol>
              </a:tblGrid>
              <a:tr h="323165">
                <a:tc>
                  <a:txBody>
                    <a:bodyPr/>
                    <a:lstStyle/>
                    <a:p>
                      <a:pPr algn="just">
                        <a:lnSpc>
                          <a:spcPct val="100000"/>
                        </a:lnSpc>
                        <a:spcAft>
                          <a:spcPts val="0"/>
                        </a:spcAft>
                      </a:pPr>
                      <a:endParaRPr lang="de-DE" sz="1100" dirty="0">
                        <a:solidFill>
                          <a:srgbClr val="FFFFFF"/>
                        </a:solidFill>
                        <a:latin typeface="Tw Cen MT" panose="020B0602020104020603" pitchFamily="34" charset="0"/>
                        <a:ea typeface="Tahoma" pitchFamily="34" charset="0"/>
                        <a:cs typeface="Tahoma" pitchFamily="34" charset="0"/>
                      </a:endParaRPr>
                    </a:p>
                    <a:p>
                      <a:pPr algn="just">
                        <a:lnSpc>
                          <a:spcPct val="100000"/>
                        </a:lnSpc>
                        <a:spcAft>
                          <a:spcPts val="0"/>
                        </a:spcAft>
                      </a:pPr>
                      <a:endParaRPr lang="de-DE" sz="1100" dirty="0">
                        <a:solidFill>
                          <a:srgbClr val="FFFFFF"/>
                        </a:solidFill>
                        <a:latin typeface="Tw Cen MT" panose="020B0602020104020603" pitchFamily="34" charset="0"/>
                        <a:ea typeface="Tahoma" pitchFamily="34" charset="0"/>
                        <a:cs typeface="Tahoma" pitchFamily="34" charset="0"/>
                      </a:endParaRPr>
                    </a:p>
                  </a:txBody>
                  <a:tcPr marL="73025" marR="73025" marT="0" marB="0" anchor="ctr">
                    <a:lnL>
                      <a:noFill/>
                    </a:lnL>
                    <a:lnR w="76200" cap="flat" cmpd="sng" algn="ctr">
                      <a:solidFill>
                        <a:srgbClr val="FFFFFF"/>
                      </a:solidFill>
                      <a:prstDash val="solid"/>
                      <a:round/>
                      <a:headEnd type="none" w="med" len="med"/>
                      <a:tailEnd type="none" w="med" len="med"/>
                    </a:lnR>
                    <a:lnT>
                      <a:noFill/>
                    </a:lnT>
                    <a:lnB>
                      <a:noFill/>
                    </a:lnB>
                    <a:solidFill>
                      <a:srgbClr val="DD8047"/>
                    </a:solidFill>
                  </a:tcPr>
                </a:tc>
                <a:tc>
                  <a:txBody>
                    <a:bodyPr/>
                    <a:lstStyle/>
                    <a:p>
                      <a:pPr marL="0" algn="just" defTabSz="685800" rtl="0" eaLnBrk="1" latinLnBrk="0" hangingPunct="1">
                        <a:lnSpc>
                          <a:spcPct val="115000"/>
                        </a:lnSpc>
                        <a:spcAft>
                          <a:spcPts val="0"/>
                        </a:spcAft>
                      </a:pPr>
                      <a:r>
                        <a:rPr lang="de-DE" sz="1500" kern="1200" dirty="0">
                          <a:solidFill>
                            <a:srgbClr val="FFFFFF"/>
                          </a:solidFill>
                          <a:latin typeface="Tw Cen MT" panose="020B0602020104020603" pitchFamily="34" charset="0"/>
                          <a:ea typeface="Tahoma" pitchFamily="34" charset="0"/>
                          <a:cs typeface="Tahoma" pitchFamily="34" charset="0"/>
                        </a:rPr>
                        <a:t>This </a:t>
                      </a:r>
                      <a:r>
                        <a:rPr lang="de-DE" sz="1500" kern="1200" dirty="0" err="1">
                          <a:solidFill>
                            <a:srgbClr val="FFFFFF"/>
                          </a:solidFill>
                          <a:latin typeface="Tw Cen MT" panose="020B0602020104020603" pitchFamily="34" charset="0"/>
                          <a:ea typeface="Tahoma" pitchFamily="34" charset="0"/>
                          <a:cs typeface="Tahoma" pitchFamily="34" charset="0"/>
                        </a:rPr>
                        <a:t>is</a:t>
                      </a:r>
                      <a:r>
                        <a:rPr lang="de-DE" sz="1500" kern="1200" dirty="0">
                          <a:solidFill>
                            <a:srgbClr val="FFFFFF"/>
                          </a:solidFill>
                          <a:latin typeface="Tw Cen MT" panose="020B0602020104020603" pitchFamily="34" charset="0"/>
                          <a:ea typeface="Tahoma" pitchFamily="34" charset="0"/>
                          <a:cs typeface="Tahoma" pitchFamily="34" charset="0"/>
                        </a:rPr>
                        <a:t> </a:t>
                      </a:r>
                      <a:r>
                        <a:rPr lang="de-DE" sz="1500" kern="1200" dirty="0" err="1">
                          <a:solidFill>
                            <a:srgbClr val="FFFFFF"/>
                          </a:solidFill>
                          <a:latin typeface="Tw Cen MT" panose="020B0602020104020603" pitchFamily="34" charset="0"/>
                          <a:ea typeface="Tahoma" pitchFamily="34" charset="0"/>
                          <a:cs typeface="Tahoma" pitchFamily="34" charset="0"/>
                        </a:rPr>
                        <a:t>how</a:t>
                      </a:r>
                      <a:r>
                        <a:rPr lang="de-DE" sz="1500" kern="1200" dirty="0">
                          <a:solidFill>
                            <a:srgbClr val="FFFFFF"/>
                          </a:solidFill>
                          <a:latin typeface="Tw Cen MT" panose="020B0602020104020603" pitchFamily="34" charset="0"/>
                          <a:ea typeface="Tahoma" pitchFamily="34" charset="0"/>
                          <a:cs typeface="Tahoma" pitchFamily="34" charset="0"/>
                        </a:rPr>
                        <a:t> </a:t>
                      </a:r>
                      <a:r>
                        <a:rPr lang="de-DE" sz="1500" kern="1200" dirty="0" err="1">
                          <a:solidFill>
                            <a:srgbClr val="FFFFFF"/>
                          </a:solidFill>
                          <a:latin typeface="Tw Cen MT" panose="020B0602020104020603" pitchFamily="34" charset="0"/>
                          <a:ea typeface="Tahoma" pitchFamily="34" charset="0"/>
                          <a:cs typeface="Tahoma" pitchFamily="34" charset="0"/>
                        </a:rPr>
                        <a:t>we</a:t>
                      </a:r>
                      <a:r>
                        <a:rPr lang="de-DE" sz="1500" kern="1200" dirty="0">
                          <a:solidFill>
                            <a:srgbClr val="FFFFFF"/>
                          </a:solidFill>
                          <a:latin typeface="Tw Cen MT" panose="020B0602020104020603" pitchFamily="34" charset="0"/>
                          <a:ea typeface="Tahoma" pitchFamily="34" charset="0"/>
                          <a:cs typeface="Tahoma" pitchFamily="34" charset="0"/>
                        </a:rPr>
                        <a:t> do </a:t>
                      </a:r>
                      <a:r>
                        <a:rPr lang="de-DE" sz="1500" kern="1200" dirty="0" err="1">
                          <a:solidFill>
                            <a:srgbClr val="FFFFFF"/>
                          </a:solidFill>
                          <a:latin typeface="Tw Cen MT" panose="020B0602020104020603" pitchFamily="34" charset="0"/>
                          <a:ea typeface="Tahoma" pitchFamily="34" charset="0"/>
                          <a:cs typeface="Tahoma" pitchFamily="34" charset="0"/>
                        </a:rPr>
                        <a:t>it</a:t>
                      </a:r>
                      <a:r>
                        <a:rPr lang="de-DE" sz="1500" kern="1200" dirty="0">
                          <a:solidFill>
                            <a:srgbClr val="FFFFFF"/>
                          </a:solidFill>
                          <a:latin typeface="Tw Cen MT" panose="020B0602020104020603" pitchFamily="34" charset="0"/>
                          <a:ea typeface="Tahoma" pitchFamily="34" charset="0"/>
                          <a:cs typeface="Tahoma" pitchFamily="34" charset="0"/>
                        </a:rPr>
                        <a:t>…</a:t>
                      </a:r>
                    </a:p>
                  </a:txBody>
                  <a:tcPr marL="137160" marR="73025" marT="0" marB="0" anchor="ctr">
                    <a:lnL w="76200" cap="flat" cmpd="sng" algn="ctr">
                      <a:solidFill>
                        <a:srgbClr val="FFFFFF"/>
                      </a:solidFill>
                      <a:prstDash val="solid"/>
                      <a:round/>
                      <a:headEnd type="none" w="med" len="med"/>
                      <a:tailEnd type="none" w="med" len="med"/>
                    </a:lnL>
                    <a:lnR>
                      <a:noFill/>
                    </a:lnR>
                    <a:lnT>
                      <a:noFill/>
                    </a:lnT>
                    <a:lnB>
                      <a:noFill/>
                    </a:lnB>
                    <a:solidFill>
                      <a:srgbClr val="94B6D2"/>
                    </a:solidFill>
                  </a:tcPr>
                </a:tc>
                <a:extLst>
                  <a:ext uri="{0D108BD9-81ED-4DB2-BD59-A6C34878D82A}">
                    <a16:rowId xmlns:a16="http://schemas.microsoft.com/office/drawing/2014/main" val="10000"/>
                  </a:ext>
                </a:extLst>
              </a:tr>
            </a:tbl>
          </a:graphicData>
        </a:graphic>
      </p:graphicFrame>
      <p:sp>
        <p:nvSpPr>
          <p:cNvPr id="16" name="object 16"/>
          <p:cNvSpPr/>
          <p:nvPr/>
        </p:nvSpPr>
        <p:spPr>
          <a:xfrm>
            <a:off x="4583533" y="1485329"/>
            <a:ext cx="0" cy="108585"/>
          </a:xfrm>
          <a:custGeom>
            <a:avLst/>
            <a:gdLst/>
            <a:ahLst/>
            <a:cxnLst/>
            <a:rect l="l" t="t" r="r" b="b"/>
            <a:pathLst>
              <a:path h="144780">
                <a:moveTo>
                  <a:pt x="0" y="0"/>
                </a:moveTo>
                <a:lnTo>
                  <a:pt x="0" y="144399"/>
                </a:lnTo>
              </a:path>
            </a:pathLst>
          </a:custGeom>
          <a:ln w="12192">
            <a:solidFill>
              <a:srgbClr val="FFFFFF"/>
            </a:solidFill>
          </a:ln>
        </p:spPr>
        <p:txBody>
          <a:bodyPr wrap="square" lIns="0" tIns="0" rIns="0" bIns="0" rtlCol="0"/>
          <a:lstStyle/>
          <a:p>
            <a:endParaRPr>
              <a:solidFill>
                <a:schemeClr val="bg1"/>
              </a:solidFill>
              <a:latin typeface="Tw Cen MT" charset="0"/>
              <a:ea typeface="Tw Cen MT" charset="0"/>
              <a:cs typeface="Tw Cen MT" charset="0"/>
            </a:endParaRPr>
          </a:p>
        </p:txBody>
      </p:sp>
      <p:sp>
        <p:nvSpPr>
          <p:cNvPr id="18" name="object 17"/>
          <p:cNvSpPr/>
          <p:nvPr/>
        </p:nvSpPr>
        <p:spPr>
          <a:xfrm>
            <a:off x="7579717" y="1496760"/>
            <a:ext cx="12700" cy="97631"/>
          </a:xfrm>
          <a:custGeom>
            <a:avLst/>
            <a:gdLst/>
            <a:ahLst/>
            <a:cxnLst/>
            <a:rect l="l" t="t" r="r" b="b"/>
            <a:pathLst>
              <a:path w="12700" h="130175">
                <a:moveTo>
                  <a:pt x="12700" y="0"/>
                </a:moveTo>
                <a:lnTo>
                  <a:pt x="0" y="130175"/>
                </a:lnTo>
              </a:path>
            </a:pathLst>
          </a:custGeom>
          <a:ln w="12192">
            <a:solidFill>
              <a:srgbClr val="FFFFFF"/>
            </a:solidFill>
          </a:ln>
        </p:spPr>
        <p:txBody>
          <a:bodyPr wrap="square" lIns="0" tIns="0" rIns="0" bIns="0" rtlCol="0"/>
          <a:lstStyle/>
          <a:p>
            <a:endParaRPr>
              <a:solidFill>
                <a:schemeClr val="bg1"/>
              </a:solidFill>
              <a:latin typeface="Tw Cen MT" charset="0"/>
              <a:ea typeface="Tw Cen MT" charset="0"/>
              <a:cs typeface="Tw Cen MT" charset="0"/>
            </a:endParaRPr>
          </a:p>
        </p:txBody>
      </p:sp>
      <p:sp>
        <p:nvSpPr>
          <p:cNvPr id="9" name="object 4"/>
          <p:cNvSpPr txBox="1"/>
          <p:nvPr/>
        </p:nvSpPr>
        <p:spPr>
          <a:xfrm>
            <a:off x="4038600" y="742950"/>
            <a:ext cx="5135880" cy="246221"/>
          </a:xfrm>
          <a:prstGeom prst="rect">
            <a:avLst/>
          </a:prstGeom>
        </p:spPr>
        <p:txBody>
          <a:bodyPr vert="horz" wrap="square" lIns="0" tIns="0" rIns="0" bIns="0" rtlCol="0">
            <a:spAutoFit/>
          </a:bodyPr>
          <a:lstStyle/>
          <a:p>
            <a:pPr marR="254635">
              <a:lnSpc>
                <a:spcPct val="100000"/>
              </a:lnSpc>
            </a:pPr>
            <a:endParaRPr sz="1600" i="1" dirty="0">
              <a:latin typeface="Tw Cen MT" charset="0"/>
              <a:ea typeface="Tw Cen MT" charset="0"/>
              <a:cs typeface="Tw Cen MT" charset="0"/>
            </a:endParaRPr>
          </a:p>
        </p:txBody>
      </p:sp>
      <p:sp>
        <p:nvSpPr>
          <p:cNvPr id="2" name="Rechteck 1"/>
          <p:cNvSpPr/>
          <p:nvPr/>
        </p:nvSpPr>
        <p:spPr>
          <a:xfrm>
            <a:off x="3799691" y="401784"/>
            <a:ext cx="5344309" cy="584775"/>
          </a:xfrm>
          <a:prstGeom prst="rect">
            <a:avLst/>
          </a:prstGeom>
          <a:solidFill>
            <a:srgbClr val="DD8047"/>
          </a:solidFill>
        </p:spPr>
        <p:txBody>
          <a:bodyPr wrap="square">
            <a:spAutoFit/>
          </a:bodyPr>
          <a:lstStyle/>
          <a:p>
            <a:r>
              <a:rPr lang="de-DE" sz="1600" b="1" dirty="0">
                <a:latin typeface="Tw Cen MT" panose="020B0602020104020603" pitchFamily="34" charset="0"/>
              </a:rPr>
              <a:t>„D-I-Y“:</a:t>
            </a:r>
            <a:r>
              <a:rPr lang="de-DE" sz="1600" dirty="0">
                <a:latin typeface="Tw Cen MT" panose="020B0602020104020603" pitchFamily="34" charset="0"/>
              </a:rPr>
              <a:t> Verwalter baut eigene IT-Infrastruktur auf und betreibt dort die Software für ein eigenes Videokonferenzsystem</a:t>
            </a:r>
          </a:p>
        </p:txBody>
      </p:sp>
      <p:sp>
        <p:nvSpPr>
          <p:cNvPr id="11" name="Textfeld 10">
            <a:extLst>
              <a:ext uri="{FF2B5EF4-FFF2-40B4-BE49-F238E27FC236}">
                <a16:creationId xmlns:a16="http://schemas.microsoft.com/office/drawing/2014/main" id="{D3BD8B6F-3737-5ABD-04B0-E29C7F31E02F}"/>
              </a:ext>
            </a:extLst>
          </p:cNvPr>
          <p:cNvSpPr txBox="1"/>
          <p:nvPr/>
        </p:nvSpPr>
        <p:spPr>
          <a:xfrm>
            <a:off x="3765665" y="955782"/>
            <a:ext cx="5368026" cy="1619739"/>
          </a:xfrm>
          <a:prstGeom prst="rect">
            <a:avLst/>
          </a:prstGeom>
          <a:noFill/>
          <a:ln>
            <a:solidFill>
              <a:srgbClr val="DD8047"/>
            </a:solidFill>
          </a:ln>
        </p:spPr>
        <p:txBody>
          <a:bodyPr wrap="square">
            <a:spAutoFit/>
          </a:bodyPr>
          <a:lstStyle/>
          <a:p>
            <a:pPr marL="285750" indent="-285750">
              <a:lnSpc>
                <a:spcPts val="2011"/>
              </a:lnSpc>
              <a:buFont typeface="Arial" panose="020B0604020202020204" pitchFamily="34" charset="0"/>
              <a:buChar char="•"/>
            </a:pPr>
            <a:r>
              <a:rPr lang="de-DE" sz="1600" b="1" spc="-17" dirty="0">
                <a:latin typeface="Tw Cen MT" panose="020B0602020104020603" pitchFamily="34" charset="0"/>
                <a:cs typeface="LLWRMU+Arial Bold"/>
              </a:rPr>
              <a:t>Pro:</a:t>
            </a:r>
            <a:r>
              <a:rPr lang="de-DE" sz="1600" b="1" spc="116" dirty="0">
                <a:latin typeface="Tw Cen MT" panose="020B0602020104020603" pitchFamily="34" charset="0"/>
                <a:cs typeface="LLWRMU+Arial Bold"/>
              </a:rPr>
              <a:t> </a:t>
            </a:r>
            <a:r>
              <a:rPr lang="de-DE" sz="1600" spc="116" dirty="0">
                <a:latin typeface="Tw Cen MT" panose="020B0602020104020603" pitchFamily="34" charset="0"/>
                <a:cs typeface="LLWRMU+Arial Bold"/>
              </a:rPr>
              <a:t>Die Erfüllung aller </a:t>
            </a:r>
            <a:r>
              <a:rPr lang="de-DE" sz="1600" dirty="0">
                <a:latin typeface="Tw Cen MT" panose="020B0602020104020603" pitchFamily="34" charset="0"/>
                <a:cs typeface="KBMVEG+Arial"/>
              </a:rPr>
              <a:t>datenschutzrechtlichen</a:t>
            </a:r>
            <a:r>
              <a:rPr lang="de-DE" sz="1600" spc="-28" dirty="0">
                <a:latin typeface="Tw Cen MT" panose="020B0602020104020603" pitchFamily="34" charset="0"/>
                <a:cs typeface="KBMVEG+Arial"/>
              </a:rPr>
              <a:t> </a:t>
            </a:r>
            <a:r>
              <a:rPr lang="de-DE" sz="1600" dirty="0">
                <a:latin typeface="Tw Cen MT" panose="020B0602020104020603" pitchFamily="34" charset="0"/>
                <a:cs typeface="KBMVEG+Arial"/>
              </a:rPr>
              <a:t>Pflichten ist </a:t>
            </a:r>
            <a:r>
              <a:rPr lang="de-DE" sz="1600" u="sng" dirty="0">
                <a:latin typeface="Tw Cen MT" panose="020B0602020104020603" pitchFamily="34" charset="0"/>
                <a:cs typeface="KBMVEG+Arial"/>
              </a:rPr>
              <a:t>theoretisch</a:t>
            </a:r>
            <a:r>
              <a:rPr lang="de-DE" sz="1600" dirty="0">
                <a:latin typeface="Tw Cen MT" panose="020B0602020104020603" pitchFamily="34" charset="0"/>
                <a:cs typeface="KBMVEG+Arial"/>
              </a:rPr>
              <a:t> so am besten einzuhalten und die </a:t>
            </a:r>
            <a:r>
              <a:rPr lang="de-DE" sz="1600" spc="-8" dirty="0">
                <a:latin typeface="Tw Cen MT" panose="020B0602020104020603" pitchFamily="34" charset="0"/>
                <a:cs typeface="KBMVEG+Arial"/>
              </a:rPr>
              <a:t>Verarbeitung</a:t>
            </a:r>
            <a:r>
              <a:rPr lang="de-DE" sz="1600" spc="-18" dirty="0">
                <a:latin typeface="Tw Cen MT" panose="020B0602020104020603" pitchFamily="34" charset="0"/>
                <a:cs typeface="KBMVEG+Arial"/>
              </a:rPr>
              <a:t> </a:t>
            </a:r>
            <a:r>
              <a:rPr lang="de-DE" sz="1600" dirty="0">
                <a:latin typeface="Tw Cen MT" panose="020B0602020104020603" pitchFamily="34" charset="0"/>
                <a:cs typeface="KBMVEG+Arial"/>
              </a:rPr>
              <a:t>aller</a:t>
            </a:r>
            <a:r>
              <a:rPr lang="de-DE" sz="1600" spc="16" dirty="0">
                <a:latin typeface="Tw Cen MT" panose="020B0602020104020603" pitchFamily="34" charset="0"/>
                <a:cs typeface="KBMVEG+Arial"/>
              </a:rPr>
              <a:t> </a:t>
            </a:r>
            <a:r>
              <a:rPr lang="de-DE" sz="1600" dirty="0">
                <a:latin typeface="Tw Cen MT" panose="020B0602020104020603" pitchFamily="34" charset="0"/>
                <a:cs typeface="KBMVEG+Arial"/>
              </a:rPr>
              <a:t>Daten</a:t>
            </a:r>
            <a:r>
              <a:rPr lang="de-DE" sz="1600" spc="-30" dirty="0">
                <a:latin typeface="Tw Cen MT" panose="020B0602020104020603" pitchFamily="34" charset="0"/>
                <a:cs typeface="KBMVEG+Arial"/>
              </a:rPr>
              <a:t> </a:t>
            </a:r>
            <a:r>
              <a:rPr lang="de-DE" sz="1600" dirty="0">
                <a:latin typeface="Tw Cen MT" panose="020B0602020104020603" pitchFamily="34" charset="0"/>
                <a:cs typeface="KBMVEG+Arial"/>
              </a:rPr>
              <a:t>erfolgt „aus einer Hand“</a:t>
            </a:r>
            <a:endParaRPr lang="de-DE" sz="1600" b="1" dirty="0">
              <a:latin typeface="Tw Cen MT" panose="020B0602020104020603" pitchFamily="34" charset="0"/>
              <a:cs typeface="LLWRMU+Arial Bold"/>
            </a:endParaRPr>
          </a:p>
          <a:p>
            <a:pPr marL="285750" indent="-285750">
              <a:lnSpc>
                <a:spcPts val="2011"/>
              </a:lnSpc>
              <a:buFont typeface="Arial" panose="020B0604020202020204" pitchFamily="34" charset="0"/>
              <a:buChar char="•"/>
            </a:pPr>
            <a:r>
              <a:rPr lang="de-DE" sz="1600" b="1" dirty="0">
                <a:latin typeface="Tw Cen MT" panose="020B0602020104020603" pitchFamily="34" charset="0"/>
                <a:cs typeface="LLWRMU+Arial Bold"/>
              </a:rPr>
              <a:t>Nachteil:</a:t>
            </a:r>
            <a:r>
              <a:rPr lang="de-DE" sz="1600" b="1" spc="-11" dirty="0">
                <a:latin typeface="Tw Cen MT" panose="020B0602020104020603" pitchFamily="34" charset="0"/>
                <a:cs typeface="LLWRMU+Arial Bold"/>
              </a:rPr>
              <a:t> </a:t>
            </a:r>
            <a:r>
              <a:rPr lang="de-DE" sz="1600" spc="-11" dirty="0">
                <a:latin typeface="Tw Cen MT" panose="020B0602020104020603" pitchFamily="34" charset="0"/>
                <a:cs typeface="LLWRMU+Arial Bold"/>
              </a:rPr>
              <a:t>Kosten, Verantwortung (TOM!) sowie ausreichendes IT-</a:t>
            </a:r>
            <a:r>
              <a:rPr lang="de-DE" sz="1600" spc="-11" dirty="0" err="1">
                <a:latin typeface="Tw Cen MT" panose="020B0602020104020603" pitchFamily="34" charset="0"/>
                <a:cs typeface="LLWRMU+Arial Bold"/>
              </a:rPr>
              <a:t>Know-How</a:t>
            </a:r>
            <a:r>
              <a:rPr lang="de-DE" sz="1600" spc="-11" dirty="0">
                <a:latin typeface="Tw Cen MT" panose="020B0602020104020603" pitchFamily="34" charset="0"/>
                <a:cs typeface="LLWRMU+Arial Bold"/>
              </a:rPr>
              <a:t> mit </a:t>
            </a:r>
            <a:r>
              <a:rPr lang="de-DE" sz="1600" dirty="0">
                <a:latin typeface="Tw Cen MT" panose="020B0602020104020603" pitchFamily="34" charset="0"/>
                <a:cs typeface="KBMVEG+Arial"/>
              </a:rPr>
              <a:t>Ausfallsicherheit (Internetverbindung?); zudem: Kann ich allen Mitarbeitern vertrauen? </a:t>
            </a:r>
          </a:p>
        </p:txBody>
      </p:sp>
      <p:sp>
        <p:nvSpPr>
          <p:cNvPr id="12" name="Rechteck 11">
            <a:extLst>
              <a:ext uri="{FF2B5EF4-FFF2-40B4-BE49-F238E27FC236}">
                <a16:creationId xmlns:a16="http://schemas.microsoft.com/office/drawing/2014/main" id="{9D8A3A5A-45FE-B8B7-28E8-8171DDD55F68}"/>
              </a:ext>
            </a:extLst>
          </p:cNvPr>
          <p:cNvSpPr/>
          <p:nvPr/>
        </p:nvSpPr>
        <p:spPr>
          <a:xfrm>
            <a:off x="304800" y="2857382"/>
            <a:ext cx="8825345" cy="830997"/>
          </a:xfrm>
          <a:prstGeom prst="rect">
            <a:avLst/>
          </a:prstGeom>
          <a:solidFill>
            <a:srgbClr val="DD8047"/>
          </a:solidFill>
        </p:spPr>
        <p:txBody>
          <a:bodyPr wrap="square">
            <a:spAutoFit/>
          </a:bodyPr>
          <a:lstStyle/>
          <a:p>
            <a:r>
              <a:rPr lang="de-DE" sz="1600" b="1" dirty="0">
                <a:latin typeface="Tw Cen MT" panose="020B0602020104020603" pitchFamily="34" charset="0"/>
              </a:rPr>
              <a:t>„</a:t>
            </a:r>
            <a:r>
              <a:rPr lang="de-DE" sz="1600" b="1" baseline="30000" dirty="0">
                <a:latin typeface="Tw Cen MT" panose="020B0602020104020603" pitchFamily="34" charset="0"/>
              </a:rPr>
              <a:t>1</a:t>
            </a:r>
            <a:r>
              <a:rPr lang="de-DE" sz="1600" b="1" dirty="0">
                <a:latin typeface="Tw Cen MT" panose="020B0602020104020603" pitchFamily="34" charset="0"/>
              </a:rPr>
              <a:t>/</a:t>
            </a:r>
            <a:r>
              <a:rPr lang="de-DE" sz="1600" b="1" baseline="-25000" dirty="0">
                <a:latin typeface="Tw Cen MT" panose="020B0602020104020603" pitchFamily="34" charset="0"/>
              </a:rPr>
              <a:t>2</a:t>
            </a:r>
            <a:r>
              <a:rPr lang="de-DE" sz="1600" b="1" dirty="0">
                <a:latin typeface="Tw Cen MT" panose="020B0602020104020603" pitchFamily="34" charset="0"/>
              </a:rPr>
              <a:t> D-I-Y“:</a:t>
            </a:r>
            <a:r>
              <a:rPr lang="de-DE" sz="1600" dirty="0">
                <a:latin typeface="Tw Cen MT" panose="020B0602020104020603" pitchFamily="34" charset="0"/>
              </a:rPr>
              <a:t> Verwalter „bucht“ IT-Dienstleister, der Server zur Verfügung stellt, auf denen dann ein Videokonferenzsystem betrieben wird und zwar entweder mit Server-Housing oder Server-Hosting; dann Betrieb vor Ort mit eigener Technik</a:t>
            </a:r>
          </a:p>
        </p:txBody>
      </p:sp>
      <p:sp>
        <p:nvSpPr>
          <p:cNvPr id="13" name="Textfeld 12">
            <a:extLst>
              <a:ext uri="{FF2B5EF4-FFF2-40B4-BE49-F238E27FC236}">
                <a16:creationId xmlns:a16="http://schemas.microsoft.com/office/drawing/2014/main" id="{8F55F184-7E89-3873-1EFC-2D072E420D16}"/>
              </a:ext>
            </a:extLst>
          </p:cNvPr>
          <p:cNvSpPr txBox="1"/>
          <p:nvPr/>
        </p:nvSpPr>
        <p:spPr>
          <a:xfrm>
            <a:off x="304800" y="3642419"/>
            <a:ext cx="8815036" cy="1106778"/>
          </a:xfrm>
          <a:prstGeom prst="rect">
            <a:avLst/>
          </a:prstGeom>
          <a:noFill/>
          <a:ln>
            <a:solidFill>
              <a:srgbClr val="DD8047"/>
            </a:solidFill>
          </a:ln>
        </p:spPr>
        <p:txBody>
          <a:bodyPr wrap="square">
            <a:spAutoFit/>
          </a:bodyPr>
          <a:lstStyle/>
          <a:p>
            <a:pPr marL="285750" indent="-285750">
              <a:lnSpc>
                <a:spcPts val="2011"/>
              </a:lnSpc>
              <a:buFont typeface="Arial" panose="020B0604020202020204" pitchFamily="34" charset="0"/>
              <a:buChar char="•"/>
            </a:pPr>
            <a:r>
              <a:rPr lang="de-DE" sz="1600" b="1" spc="-17" dirty="0">
                <a:latin typeface="Tw Cen MT" panose="020B0602020104020603" pitchFamily="34" charset="0"/>
                <a:cs typeface="LLWRMU+Arial Bold"/>
              </a:rPr>
              <a:t>Pro:</a:t>
            </a:r>
            <a:r>
              <a:rPr lang="de-DE" sz="1600" b="1" spc="116" dirty="0">
                <a:latin typeface="Tw Cen MT" panose="020B0602020104020603" pitchFamily="34" charset="0"/>
                <a:cs typeface="LLWRMU+Arial Bold"/>
              </a:rPr>
              <a:t> </a:t>
            </a:r>
            <a:r>
              <a:rPr lang="de-DE" sz="1600" spc="116" dirty="0">
                <a:latin typeface="Tw Cen MT" panose="020B0602020104020603" pitchFamily="34" charset="0"/>
                <a:cs typeface="LLWRMU+Arial Bold"/>
              </a:rPr>
              <a:t>Dienstleister kann idR IT-Sicherheit &amp; Ausfallsicherheit für System gewährleisten und ist (hoffentlich) verlässlicher Ansprechpartner</a:t>
            </a:r>
            <a:endParaRPr lang="de-DE" sz="1600" b="1" u="sng" dirty="0">
              <a:latin typeface="Tw Cen MT" panose="020B0602020104020603" pitchFamily="34" charset="0"/>
              <a:cs typeface="LLWRMU+Arial Bold"/>
            </a:endParaRPr>
          </a:p>
          <a:p>
            <a:pPr marL="285750" indent="-285750">
              <a:lnSpc>
                <a:spcPts val="2011"/>
              </a:lnSpc>
              <a:buFont typeface="Arial" panose="020B0604020202020204" pitchFamily="34" charset="0"/>
              <a:buChar char="•"/>
            </a:pPr>
            <a:r>
              <a:rPr lang="de-DE" sz="1600" b="1" dirty="0">
                <a:latin typeface="Tw Cen MT" panose="020B0602020104020603" pitchFamily="34" charset="0"/>
                <a:cs typeface="LLWRMU+Arial Bold"/>
              </a:rPr>
              <a:t>Nachteil:</a:t>
            </a:r>
            <a:r>
              <a:rPr lang="de-DE" sz="1600" b="1" spc="-11" dirty="0">
                <a:latin typeface="Tw Cen MT" panose="020B0602020104020603" pitchFamily="34" charset="0"/>
                <a:cs typeface="LLWRMU+Arial Bold"/>
              </a:rPr>
              <a:t> </a:t>
            </a:r>
            <a:r>
              <a:rPr lang="de-DE" sz="1600" spc="-11" dirty="0">
                <a:latin typeface="Tw Cen MT" panose="020B0602020104020603" pitchFamily="34" charset="0"/>
                <a:cs typeface="LLWRMU+Arial Bold"/>
              </a:rPr>
              <a:t>In der Regel Auftragsverarbeitung (Art. 28 DSGVO); ggf. begrenztere Einflussnahme, aber das </a:t>
            </a:r>
            <a:r>
              <a:rPr lang="de-DE" sz="1600" u="sng" spc="116" dirty="0">
                <a:latin typeface="Tw Cen MT" panose="020B0602020104020603" pitchFamily="34" charset="0"/>
                <a:cs typeface="LLWRMU+Arial Bold"/>
              </a:rPr>
              <a:t>IT-/Leitungsproblem bleibt vor Ort</a:t>
            </a:r>
            <a:endParaRPr lang="de-DE" sz="1600" dirty="0">
              <a:latin typeface="Tw Cen MT" panose="020B0602020104020603" pitchFamily="34" charset="0"/>
              <a:cs typeface="KBMVEG+Arial"/>
            </a:endParaRPr>
          </a:p>
        </p:txBody>
      </p:sp>
    </p:spTree>
    <p:extLst>
      <p:ext uri="{BB962C8B-B14F-4D97-AF65-F5344CB8AC3E}">
        <p14:creationId xmlns:p14="http://schemas.microsoft.com/office/powerpoint/2010/main" val="3932162688"/>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DD34096A-EAB5-1E9F-F6EB-8151D376DB16}"/>
              </a:ext>
            </a:extLst>
          </p:cNvPr>
          <p:cNvPicPr>
            <a:picLocks noChangeAspect="1"/>
          </p:cNvPicPr>
          <p:nvPr/>
        </p:nvPicPr>
        <p:blipFill rotWithShape="1">
          <a:blip r:embed="rId2"/>
          <a:srcRect l="17778" t="19231" r="27963" b="14444"/>
          <a:stretch/>
        </p:blipFill>
        <p:spPr>
          <a:xfrm>
            <a:off x="-76200" y="0"/>
            <a:ext cx="3721100" cy="3411380"/>
          </a:xfrm>
          <a:prstGeom prst="rect">
            <a:avLst/>
          </a:prstGeom>
        </p:spPr>
      </p:pic>
      <p:graphicFrame>
        <p:nvGraphicFramePr>
          <p:cNvPr id="6" name="Tabelle 5"/>
          <p:cNvGraphicFramePr>
            <a:graphicFrameLocks noGrp="1"/>
          </p:cNvGraphicFramePr>
          <p:nvPr/>
        </p:nvGraphicFramePr>
        <p:xfrm>
          <a:off x="3048000" y="0"/>
          <a:ext cx="6096000" cy="335280"/>
        </p:xfrm>
        <a:graphic>
          <a:graphicData uri="http://schemas.openxmlformats.org/drawingml/2006/table">
            <a:tbl>
              <a:tblPr/>
              <a:tblGrid>
                <a:gridCol w="1767840">
                  <a:extLst>
                    <a:ext uri="{9D8B030D-6E8A-4147-A177-3AD203B41FA5}">
                      <a16:colId xmlns:a16="http://schemas.microsoft.com/office/drawing/2014/main" val="20000"/>
                    </a:ext>
                  </a:extLst>
                </a:gridCol>
                <a:gridCol w="4328160">
                  <a:extLst>
                    <a:ext uri="{9D8B030D-6E8A-4147-A177-3AD203B41FA5}">
                      <a16:colId xmlns:a16="http://schemas.microsoft.com/office/drawing/2014/main" val="20001"/>
                    </a:ext>
                  </a:extLst>
                </a:gridCol>
              </a:tblGrid>
              <a:tr h="323165">
                <a:tc>
                  <a:txBody>
                    <a:bodyPr/>
                    <a:lstStyle/>
                    <a:p>
                      <a:pPr algn="just">
                        <a:lnSpc>
                          <a:spcPct val="100000"/>
                        </a:lnSpc>
                        <a:spcAft>
                          <a:spcPts val="0"/>
                        </a:spcAft>
                      </a:pPr>
                      <a:endParaRPr lang="de-DE" sz="1100" dirty="0">
                        <a:solidFill>
                          <a:srgbClr val="FFFFFF"/>
                        </a:solidFill>
                        <a:latin typeface="Tw Cen MT" panose="020B0602020104020603" pitchFamily="34" charset="0"/>
                        <a:ea typeface="Tahoma" pitchFamily="34" charset="0"/>
                        <a:cs typeface="Tahoma" pitchFamily="34" charset="0"/>
                      </a:endParaRPr>
                    </a:p>
                    <a:p>
                      <a:pPr algn="just">
                        <a:lnSpc>
                          <a:spcPct val="100000"/>
                        </a:lnSpc>
                        <a:spcAft>
                          <a:spcPts val="0"/>
                        </a:spcAft>
                      </a:pPr>
                      <a:endParaRPr lang="de-DE" sz="1100" dirty="0">
                        <a:solidFill>
                          <a:srgbClr val="FFFFFF"/>
                        </a:solidFill>
                        <a:latin typeface="Tw Cen MT" panose="020B0602020104020603" pitchFamily="34" charset="0"/>
                        <a:ea typeface="Tahoma" pitchFamily="34" charset="0"/>
                        <a:cs typeface="Tahoma" pitchFamily="34" charset="0"/>
                      </a:endParaRPr>
                    </a:p>
                  </a:txBody>
                  <a:tcPr marL="73025" marR="73025" marT="0" marB="0" anchor="ctr">
                    <a:lnL>
                      <a:noFill/>
                    </a:lnL>
                    <a:lnR w="76200" cap="flat" cmpd="sng" algn="ctr">
                      <a:solidFill>
                        <a:srgbClr val="FFFFFF"/>
                      </a:solidFill>
                      <a:prstDash val="solid"/>
                      <a:round/>
                      <a:headEnd type="none" w="med" len="med"/>
                      <a:tailEnd type="none" w="med" len="med"/>
                    </a:lnR>
                    <a:lnT>
                      <a:noFill/>
                    </a:lnT>
                    <a:lnB>
                      <a:noFill/>
                    </a:lnB>
                    <a:solidFill>
                      <a:srgbClr val="DD8047"/>
                    </a:solidFill>
                  </a:tcPr>
                </a:tc>
                <a:tc>
                  <a:txBody>
                    <a:bodyPr/>
                    <a:lstStyle/>
                    <a:p>
                      <a:pPr marL="0" algn="just" defTabSz="685800" rtl="0" eaLnBrk="1" latinLnBrk="0" hangingPunct="1">
                        <a:lnSpc>
                          <a:spcPct val="115000"/>
                        </a:lnSpc>
                        <a:spcAft>
                          <a:spcPts val="0"/>
                        </a:spcAft>
                      </a:pPr>
                      <a:r>
                        <a:rPr lang="de-DE" sz="1500" kern="1200" dirty="0">
                          <a:solidFill>
                            <a:srgbClr val="FFFFFF"/>
                          </a:solidFill>
                          <a:latin typeface="Tw Cen MT" panose="020B0602020104020603" pitchFamily="34" charset="0"/>
                          <a:ea typeface="Tahoma" pitchFamily="34" charset="0"/>
                          <a:cs typeface="Tahoma" pitchFamily="34" charset="0"/>
                        </a:rPr>
                        <a:t>This </a:t>
                      </a:r>
                      <a:r>
                        <a:rPr lang="de-DE" sz="1500" kern="1200" dirty="0" err="1">
                          <a:solidFill>
                            <a:srgbClr val="FFFFFF"/>
                          </a:solidFill>
                          <a:latin typeface="Tw Cen MT" panose="020B0602020104020603" pitchFamily="34" charset="0"/>
                          <a:ea typeface="Tahoma" pitchFamily="34" charset="0"/>
                          <a:cs typeface="Tahoma" pitchFamily="34" charset="0"/>
                        </a:rPr>
                        <a:t>is</a:t>
                      </a:r>
                      <a:r>
                        <a:rPr lang="de-DE" sz="1500" kern="1200" dirty="0">
                          <a:solidFill>
                            <a:srgbClr val="FFFFFF"/>
                          </a:solidFill>
                          <a:latin typeface="Tw Cen MT" panose="020B0602020104020603" pitchFamily="34" charset="0"/>
                          <a:ea typeface="Tahoma" pitchFamily="34" charset="0"/>
                          <a:cs typeface="Tahoma" pitchFamily="34" charset="0"/>
                        </a:rPr>
                        <a:t> </a:t>
                      </a:r>
                      <a:r>
                        <a:rPr lang="de-DE" sz="1500" kern="1200" dirty="0" err="1">
                          <a:solidFill>
                            <a:srgbClr val="FFFFFF"/>
                          </a:solidFill>
                          <a:latin typeface="Tw Cen MT" panose="020B0602020104020603" pitchFamily="34" charset="0"/>
                          <a:ea typeface="Tahoma" pitchFamily="34" charset="0"/>
                          <a:cs typeface="Tahoma" pitchFamily="34" charset="0"/>
                        </a:rPr>
                        <a:t>how</a:t>
                      </a:r>
                      <a:r>
                        <a:rPr lang="de-DE" sz="1500" kern="1200" dirty="0">
                          <a:solidFill>
                            <a:srgbClr val="FFFFFF"/>
                          </a:solidFill>
                          <a:latin typeface="Tw Cen MT" panose="020B0602020104020603" pitchFamily="34" charset="0"/>
                          <a:ea typeface="Tahoma" pitchFamily="34" charset="0"/>
                          <a:cs typeface="Tahoma" pitchFamily="34" charset="0"/>
                        </a:rPr>
                        <a:t> </a:t>
                      </a:r>
                      <a:r>
                        <a:rPr lang="de-DE" sz="1500" kern="1200" dirty="0" err="1">
                          <a:solidFill>
                            <a:srgbClr val="FFFFFF"/>
                          </a:solidFill>
                          <a:latin typeface="Tw Cen MT" panose="020B0602020104020603" pitchFamily="34" charset="0"/>
                          <a:ea typeface="Tahoma" pitchFamily="34" charset="0"/>
                          <a:cs typeface="Tahoma" pitchFamily="34" charset="0"/>
                        </a:rPr>
                        <a:t>we</a:t>
                      </a:r>
                      <a:r>
                        <a:rPr lang="de-DE" sz="1500" kern="1200" dirty="0">
                          <a:solidFill>
                            <a:srgbClr val="FFFFFF"/>
                          </a:solidFill>
                          <a:latin typeface="Tw Cen MT" panose="020B0602020104020603" pitchFamily="34" charset="0"/>
                          <a:ea typeface="Tahoma" pitchFamily="34" charset="0"/>
                          <a:cs typeface="Tahoma" pitchFamily="34" charset="0"/>
                        </a:rPr>
                        <a:t> do </a:t>
                      </a:r>
                      <a:r>
                        <a:rPr lang="de-DE" sz="1500" kern="1200" dirty="0" err="1">
                          <a:solidFill>
                            <a:srgbClr val="FFFFFF"/>
                          </a:solidFill>
                          <a:latin typeface="Tw Cen MT" panose="020B0602020104020603" pitchFamily="34" charset="0"/>
                          <a:ea typeface="Tahoma" pitchFamily="34" charset="0"/>
                          <a:cs typeface="Tahoma" pitchFamily="34" charset="0"/>
                        </a:rPr>
                        <a:t>it</a:t>
                      </a:r>
                      <a:r>
                        <a:rPr lang="de-DE" sz="1500" kern="1200" dirty="0">
                          <a:solidFill>
                            <a:srgbClr val="FFFFFF"/>
                          </a:solidFill>
                          <a:latin typeface="Tw Cen MT" panose="020B0602020104020603" pitchFamily="34" charset="0"/>
                          <a:ea typeface="Tahoma" pitchFamily="34" charset="0"/>
                          <a:cs typeface="Tahoma" pitchFamily="34" charset="0"/>
                        </a:rPr>
                        <a:t>…</a:t>
                      </a:r>
                    </a:p>
                  </a:txBody>
                  <a:tcPr marL="137160" marR="73025" marT="0" marB="0" anchor="ctr">
                    <a:lnL w="76200" cap="flat" cmpd="sng" algn="ctr">
                      <a:solidFill>
                        <a:srgbClr val="FFFFFF"/>
                      </a:solidFill>
                      <a:prstDash val="solid"/>
                      <a:round/>
                      <a:headEnd type="none" w="med" len="med"/>
                      <a:tailEnd type="none" w="med" len="med"/>
                    </a:lnL>
                    <a:lnR>
                      <a:noFill/>
                    </a:lnR>
                    <a:lnT>
                      <a:noFill/>
                    </a:lnT>
                    <a:lnB>
                      <a:noFill/>
                    </a:lnB>
                    <a:solidFill>
                      <a:srgbClr val="94B6D2"/>
                    </a:solidFill>
                  </a:tcPr>
                </a:tc>
                <a:extLst>
                  <a:ext uri="{0D108BD9-81ED-4DB2-BD59-A6C34878D82A}">
                    <a16:rowId xmlns:a16="http://schemas.microsoft.com/office/drawing/2014/main" val="10000"/>
                  </a:ext>
                </a:extLst>
              </a:tr>
            </a:tbl>
          </a:graphicData>
        </a:graphic>
      </p:graphicFrame>
      <p:sp>
        <p:nvSpPr>
          <p:cNvPr id="16" name="object 16"/>
          <p:cNvSpPr/>
          <p:nvPr/>
        </p:nvSpPr>
        <p:spPr>
          <a:xfrm>
            <a:off x="4583533" y="1485329"/>
            <a:ext cx="0" cy="108585"/>
          </a:xfrm>
          <a:custGeom>
            <a:avLst/>
            <a:gdLst/>
            <a:ahLst/>
            <a:cxnLst/>
            <a:rect l="l" t="t" r="r" b="b"/>
            <a:pathLst>
              <a:path h="144780">
                <a:moveTo>
                  <a:pt x="0" y="0"/>
                </a:moveTo>
                <a:lnTo>
                  <a:pt x="0" y="144399"/>
                </a:lnTo>
              </a:path>
            </a:pathLst>
          </a:custGeom>
          <a:ln w="12192">
            <a:solidFill>
              <a:srgbClr val="FFFFFF"/>
            </a:solidFill>
          </a:ln>
        </p:spPr>
        <p:txBody>
          <a:bodyPr wrap="square" lIns="0" tIns="0" rIns="0" bIns="0" rtlCol="0"/>
          <a:lstStyle/>
          <a:p>
            <a:endParaRPr>
              <a:solidFill>
                <a:schemeClr val="bg1"/>
              </a:solidFill>
              <a:latin typeface="Tw Cen MT" charset="0"/>
              <a:ea typeface="Tw Cen MT" charset="0"/>
              <a:cs typeface="Tw Cen MT" charset="0"/>
            </a:endParaRPr>
          </a:p>
        </p:txBody>
      </p:sp>
      <p:sp>
        <p:nvSpPr>
          <p:cNvPr id="18" name="object 17"/>
          <p:cNvSpPr/>
          <p:nvPr/>
        </p:nvSpPr>
        <p:spPr>
          <a:xfrm>
            <a:off x="7579717" y="1496760"/>
            <a:ext cx="12700" cy="97631"/>
          </a:xfrm>
          <a:custGeom>
            <a:avLst/>
            <a:gdLst/>
            <a:ahLst/>
            <a:cxnLst/>
            <a:rect l="l" t="t" r="r" b="b"/>
            <a:pathLst>
              <a:path w="12700" h="130175">
                <a:moveTo>
                  <a:pt x="12700" y="0"/>
                </a:moveTo>
                <a:lnTo>
                  <a:pt x="0" y="130175"/>
                </a:lnTo>
              </a:path>
            </a:pathLst>
          </a:custGeom>
          <a:ln w="12192">
            <a:solidFill>
              <a:srgbClr val="FFFFFF"/>
            </a:solidFill>
          </a:ln>
        </p:spPr>
        <p:txBody>
          <a:bodyPr wrap="square" lIns="0" tIns="0" rIns="0" bIns="0" rtlCol="0"/>
          <a:lstStyle/>
          <a:p>
            <a:endParaRPr>
              <a:solidFill>
                <a:schemeClr val="bg1"/>
              </a:solidFill>
              <a:latin typeface="Tw Cen MT" charset="0"/>
              <a:ea typeface="Tw Cen MT" charset="0"/>
              <a:cs typeface="Tw Cen MT" charset="0"/>
            </a:endParaRPr>
          </a:p>
        </p:txBody>
      </p:sp>
      <p:sp>
        <p:nvSpPr>
          <p:cNvPr id="9" name="object 4"/>
          <p:cNvSpPr txBox="1"/>
          <p:nvPr/>
        </p:nvSpPr>
        <p:spPr>
          <a:xfrm>
            <a:off x="4038600" y="742950"/>
            <a:ext cx="5135880" cy="246221"/>
          </a:xfrm>
          <a:prstGeom prst="rect">
            <a:avLst/>
          </a:prstGeom>
        </p:spPr>
        <p:txBody>
          <a:bodyPr vert="horz" wrap="square" lIns="0" tIns="0" rIns="0" bIns="0" rtlCol="0">
            <a:spAutoFit/>
          </a:bodyPr>
          <a:lstStyle/>
          <a:p>
            <a:pPr marR="254635">
              <a:lnSpc>
                <a:spcPct val="100000"/>
              </a:lnSpc>
            </a:pPr>
            <a:endParaRPr sz="1600" i="1" dirty="0">
              <a:latin typeface="Tw Cen MT" charset="0"/>
              <a:ea typeface="Tw Cen MT" charset="0"/>
              <a:cs typeface="Tw Cen MT" charset="0"/>
            </a:endParaRPr>
          </a:p>
        </p:txBody>
      </p:sp>
      <p:sp>
        <p:nvSpPr>
          <p:cNvPr id="2" name="Rechteck 1"/>
          <p:cNvSpPr/>
          <p:nvPr/>
        </p:nvSpPr>
        <p:spPr>
          <a:xfrm>
            <a:off x="3799691" y="401784"/>
            <a:ext cx="5344309" cy="584775"/>
          </a:xfrm>
          <a:prstGeom prst="rect">
            <a:avLst/>
          </a:prstGeom>
          <a:solidFill>
            <a:srgbClr val="DD8047"/>
          </a:solidFill>
        </p:spPr>
        <p:txBody>
          <a:bodyPr wrap="square">
            <a:spAutoFit/>
          </a:bodyPr>
          <a:lstStyle/>
          <a:p>
            <a:r>
              <a:rPr lang="de-DE" sz="1600" b="1" dirty="0">
                <a:latin typeface="Tw Cen MT" panose="020B0602020104020603" pitchFamily="34" charset="0"/>
              </a:rPr>
              <a:t>„D-I-Y“:</a:t>
            </a:r>
            <a:r>
              <a:rPr lang="de-DE" sz="1600" dirty="0">
                <a:latin typeface="Tw Cen MT" panose="020B0602020104020603" pitchFamily="34" charset="0"/>
              </a:rPr>
              <a:t> Verwalter baut eigene IT-Infrastruktur auf und betreibt dort die Software für ein eigenes Videokonferenzsystem</a:t>
            </a:r>
          </a:p>
        </p:txBody>
      </p:sp>
      <p:sp>
        <p:nvSpPr>
          <p:cNvPr id="11" name="Textfeld 10">
            <a:extLst>
              <a:ext uri="{FF2B5EF4-FFF2-40B4-BE49-F238E27FC236}">
                <a16:creationId xmlns:a16="http://schemas.microsoft.com/office/drawing/2014/main" id="{D3BD8B6F-3737-5ABD-04B0-E29C7F31E02F}"/>
              </a:ext>
            </a:extLst>
          </p:cNvPr>
          <p:cNvSpPr txBox="1"/>
          <p:nvPr/>
        </p:nvSpPr>
        <p:spPr>
          <a:xfrm>
            <a:off x="3765665" y="955782"/>
            <a:ext cx="5368026" cy="1619739"/>
          </a:xfrm>
          <a:prstGeom prst="rect">
            <a:avLst/>
          </a:prstGeom>
          <a:noFill/>
          <a:ln>
            <a:solidFill>
              <a:srgbClr val="DD8047"/>
            </a:solidFill>
          </a:ln>
        </p:spPr>
        <p:txBody>
          <a:bodyPr wrap="square">
            <a:spAutoFit/>
          </a:bodyPr>
          <a:lstStyle/>
          <a:p>
            <a:pPr marL="285750" indent="-285750">
              <a:lnSpc>
                <a:spcPts val="2011"/>
              </a:lnSpc>
              <a:buFont typeface="Arial" panose="020B0604020202020204" pitchFamily="34" charset="0"/>
              <a:buChar char="•"/>
            </a:pPr>
            <a:r>
              <a:rPr lang="de-DE" sz="1600" b="1" spc="-17" dirty="0">
                <a:latin typeface="Tw Cen MT" panose="020B0602020104020603" pitchFamily="34" charset="0"/>
                <a:cs typeface="LLWRMU+Arial Bold"/>
              </a:rPr>
              <a:t>Pro:</a:t>
            </a:r>
            <a:r>
              <a:rPr lang="de-DE" sz="1600" b="1" spc="116" dirty="0">
                <a:latin typeface="Tw Cen MT" panose="020B0602020104020603" pitchFamily="34" charset="0"/>
                <a:cs typeface="LLWRMU+Arial Bold"/>
              </a:rPr>
              <a:t> </a:t>
            </a:r>
            <a:r>
              <a:rPr lang="de-DE" sz="1600" spc="116" dirty="0">
                <a:latin typeface="Tw Cen MT" panose="020B0602020104020603" pitchFamily="34" charset="0"/>
                <a:cs typeface="LLWRMU+Arial Bold"/>
              </a:rPr>
              <a:t>Die Erfüllung aller </a:t>
            </a:r>
            <a:r>
              <a:rPr lang="de-DE" sz="1600" dirty="0">
                <a:latin typeface="Tw Cen MT" panose="020B0602020104020603" pitchFamily="34" charset="0"/>
                <a:cs typeface="KBMVEG+Arial"/>
              </a:rPr>
              <a:t>datenschutzrechtlichen</a:t>
            </a:r>
            <a:r>
              <a:rPr lang="de-DE" sz="1600" spc="-28" dirty="0">
                <a:latin typeface="Tw Cen MT" panose="020B0602020104020603" pitchFamily="34" charset="0"/>
                <a:cs typeface="KBMVEG+Arial"/>
              </a:rPr>
              <a:t> </a:t>
            </a:r>
            <a:r>
              <a:rPr lang="de-DE" sz="1600" dirty="0">
                <a:latin typeface="Tw Cen MT" panose="020B0602020104020603" pitchFamily="34" charset="0"/>
                <a:cs typeface="KBMVEG+Arial"/>
              </a:rPr>
              <a:t>Pflichten ist </a:t>
            </a:r>
            <a:r>
              <a:rPr lang="de-DE" sz="1600" u="sng" dirty="0">
                <a:latin typeface="Tw Cen MT" panose="020B0602020104020603" pitchFamily="34" charset="0"/>
                <a:cs typeface="KBMVEG+Arial"/>
              </a:rPr>
              <a:t>theoretisch</a:t>
            </a:r>
            <a:r>
              <a:rPr lang="de-DE" sz="1600" dirty="0">
                <a:latin typeface="Tw Cen MT" panose="020B0602020104020603" pitchFamily="34" charset="0"/>
                <a:cs typeface="KBMVEG+Arial"/>
              </a:rPr>
              <a:t> so am besten einzuhalten und die </a:t>
            </a:r>
            <a:r>
              <a:rPr lang="de-DE" sz="1600" spc="-8" dirty="0">
                <a:latin typeface="Tw Cen MT" panose="020B0602020104020603" pitchFamily="34" charset="0"/>
                <a:cs typeface="KBMVEG+Arial"/>
              </a:rPr>
              <a:t>Verarbeitung</a:t>
            </a:r>
            <a:r>
              <a:rPr lang="de-DE" sz="1600" spc="-18" dirty="0">
                <a:latin typeface="Tw Cen MT" panose="020B0602020104020603" pitchFamily="34" charset="0"/>
                <a:cs typeface="KBMVEG+Arial"/>
              </a:rPr>
              <a:t> </a:t>
            </a:r>
            <a:r>
              <a:rPr lang="de-DE" sz="1600" dirty="0">
                <a:latin typeface="Tw Cen MT" panose="020B0602020104020603" pitchFamily="34" charset="0"/>
                <a:cs typeface="KBMVEG+Arial"/>
              </a:rPr>
              <a:t>aller</a:t>
            </a:r>
            <a:r>
              <a:rPr lang="de-DE" sz="1600" spc="16" dirty="0">
                <a:latin typeface="Tw Cen MT" panose="020B0602020104020603" pitchFamily="34" charset="0"/>
                <a:cs typeface="KBMVEG+Arial"/>
              </a:rPr>
              <a:t> </a:t>
            </a:r>
            <a:r>
              <a:rPr lang="de-DE" sz="1600" dirty="0">
                <a:latin typeface="Tw Cen MT" panose="020B0602020104020603" pitchFamily="34" charset="0"/>
                <a:cs typeface="KBMVEG+Arial"/>
              </a:rPr>
              <a:t>Daten</a:t>
            </a:r>
            <a:r>
              <a:rPr lang="de-DE" sz="1600" spc="-30" dirty="0">
                <a:latin typeface="Tw Cen MT" panose="020B0602020104020603" pitchFamily="34" charset="0"/>
                <a:cs typeface="KBMVEG+Arial"/>
              </a:rPr>
              <a:t> </a:t>
            </a:r>
            <a:r>
              <a:rPr lang="de-DE" sz="1600" dirty="0">
                <a:latin typeface="Tw Cen MT" panose="020B0602020104020603" pitchFamily="34" charset="0"/>
                <a:cs typeface="KBMVEG+Arial"/>
              </a:rPr>
              <a:t>erfolgt „aus einer Hand“</a:t>
            </a:r>
            <a:endParaRPr lang="de-DE" sz="1600" b="1" dirty="0">
              <a:latin typeface="Tw Cen MT" panose="020B0602020104020603" pitchFamily="34" charset="0"/>
              <a:cs typeface="LLWRMU+Arial Bold"/>
            </a:endParaRPr>
          </a:p>
          <a:p>
            <a:pPr marL="285750" indent="-285750">
              <a:lnSpc>
                <a:spcPts val="2011"/>
              </a:lnSpc>
              <a:buFont typeface="Arial" panose="020B0604020202020204" pitchFamily="34" charset="0"/>
              <a:buChar char="•"/>
            </a:pPr>
            <a:r>
              <a:rPr lang="de-DE" sz="1600" b="1" dirty="0">
                <a:latin typeface="Tw Cen MT" panose="020B0602020104020603" pitchFamily="34" charset="0"/>
                <a:cs typeface="LLWRMU+Arial Bold"/>
              </a:rPr>
              <a:t>Nachteil:</a:t>
            </a:r>
            <a:r>
              <a:rPr lang="de-DE" sz="1600" b="1" spc="-11" dirty="0">
                <a:latin typeface="Tw Cen MT" panose="020B0602020104020603" pitchFamily="34" charset="0"/>
                <a:cs typeface="LLWRMU+Arial Bold"/>
              </a:rPr>
              <a:t> </a:t>
            </a:r>
            <a:r>
              <a:rPr lang="de-DE" sz="1600" spc="-11" dirty="0">
                <a:latin typeface="Tw Cen MT" panose="020B0602020104020603" pitchFamily="34" charset="0"/>
                <a:cs typeface="LLWRMU+Arial Bold"/>
              </a:rPr>
              <a:t>Kosten, Verantwortung (TOM!) sowie ausreichendes IT-</a:t>
            </a:r>
            <a:r>
              <a:rPr lang="de-DE" sz="1600" spc="-11" dirty="0" err="1">
                <a:latin typeface="Tw Cen MT" panose="020B0602020104020603" pitchFamily="34" charset="0"/>
                <a:cs typeface="LLWRMU+Arial Bold"/>
              </a:rPr>
              <a:t>Know-How</a:t>
            </a:r>
            <a:r>
              <a:rPr lang="de-DE" sz="1600" spc="-11" dirty="0">
                <a:latin typeface="Tw Cen MT" panose="020B0602020104020603" pitchFamily="34" charset="0"/>
                <a:cs typeface="LLWRMU+Arial Bold"/>
              </a:rPr>
              <a:t> mit </a:t>
            </a:r>
            <a:r>
              <a:rPr lang="de-DE" sz="1600" dirty="0">
                <a:latin typeface="Tw Cen MT" panose="020B0602020104020603" pitchFamily="34" charset="0"/>
                <a:cs typeface="KBMVEG+Arial"/>
              </a:rPr>
              <a:t>Ausfallsicherheit (Internetverbindung?); zudem: Kann ich allen Mitarbeitern vertrauen? </a:t>
            </a:r>
          </a:p>
        </p:txBody>
      </p:sp>
      <p:sp>
        <p:nvSpPr>
          <p:cNvPr id="12" name="Rechteck 11">
            <a:extLst>
              <a:ext uri="{FF2B5EF4-FFF2-40B4-BE49-F238E27FC236}">
                <a16:creationId xmlns:a16="http://schemas.microsoft.com/office/drawing/2014/main" id="{9D8A3A5A-45FE-B8B7-28E8-8171DDD55F68}"/>
              </a:ext>
            </a:extLst>
          </p:cNvPr>
          <p:cNvSpPr/>
          <p:nvPr/>
        </p:nvSpPr>
        <p:spPr>
          <a:xfrm>
            <a:off x="304800" y="2857382"/>
            <a:ext cx="8825345" cy="830997"/>
          </a:xfrm>
          <a:prstGeom prst="rect">
            <a:avLst/>
          </a:prstGeom>
          <a:solidFill>
            <a:srgbClr val="DD8047"/>
          </a:solidFill>
        </p:spPr>
        <p:txBody>
          <a:bodyPr wrap="square">
            <a:spAutoFit/>
          </a:bodyPr>
          <a:lstStyle/>
          <a:p>
            <a:r>
              <a:rPr lang="de-DE" sz="1600" b="1" dirty="0">
                <a:latin typeface="Tw Cen MT" panose="020B0602020104020603" pitchFamily="34" charset="0"/>
              </a:rPr>
              <a:t>„</a:t>
            </a:r>
            <a:r>
              <a:rPr lang="de-DE" sz="1600" b="1" baseline="30000" dirty="0">
                <a:latin typeface="Tw Cen MT" panose="020B0602020104020603" pitchFamily="34" charset="0"/>
              </a:rPr>
              <a:t>1</a:t>
            </a:r>
            <a:r>
              <a:rPr lang="de-DE" sz="1600" b="1" dirty="0">
                <a:latin typeface="Tw Cen MT" panose="020B0602020104020603" pitchFamily="34" charset="0"/>
              </a:rPr>
              <a:t>/</a:t>
            </a:r>
            <a:r>
              <a:rPr lang="de-DE" sz="1600" b="1" baseline="-25000" dirty="0">
                <a:latin typeface="Tw Cen MT" panose="020B0602020104020603" pitchFamily="34" charset="0"/>
              </a:rPr>
              <a:t>2</a:t>
            </a:r>
            <a:r>
              <a:rPr lang="de-DE" sz="1600" b="1" dirty="0">
                <a:latin typeface="Tw Cen MT" panose="020B0602020104020603" pitchFamily="34" charset="0"/>
              </a:rPr>
              <a:t> D-I-Y“:</a:t>
            </a:r>
            <a:r>
              <a:rPr lang="de-DE" sz="1600" dirty="0">
                <a:latin typeface="Tw Cen MT" panose="020B0602020104020603" pitchFamily="34" charset="0"/>
              </a:rPr>
              <a:t> Verwalter „bucht“ IT-Dienstleister, der Server zur Verfügung stellt, auf denen dann ein Videokonferenzsystem betrieben wird und zwar entweder mit Server-Housing oder Server-Hosting; dann Betrieb vor Ort mit eigener Technik</a:t>
            </a:r>
          </a:p>
        </p:txBody>
      </p:sp>
      <p:sp>
        <p:nvSpPr>
          <p:cNvPr id="13" name="Textfeld 12">
            <a:extLst>
              <a:ext uri="{FF2B5EF4-FFF2-40B4-BE49-F238E27FC236}">
                <a16:creationId xmlns:a16="http://schemas.microsoft.com/office/drawing/2014/main" id="{8F55F184-7E89-3873-1EFC-2D072E420D16}"/>
              </a:ext>
            </a:extLst>
          </p:cNvPr>
          <p:cNvSpPr txBox="1"/>
          <p:nvPr/>
        </p:nvSpPr>
        <p:spPr>
          <a:xfrm>
            <a:off x="304800" y="3642419"/>
            <a:ext cx="8815036" cy="1106778"/>
          </a:xfrm>
          <a:prstGeom prst="rect">
            <a:avLst/>
          </a:prstGeom>
          <a:noFill/>
          <a:ln>
            <a:solidFill>
              <a:srgbClr val="DD8047"/>
            </a:solidFill>
          </a:ln>
        </p:spPr>
        <p:txBody>
          <a:bodyPr wrap="square">
            <a:spAutoFit/>
          </a:bodyPr>
          <a:lstStyle/>
          <a:p>
            <a:pPr marL="285750" indent="-285750">
              <a:lnSpc>
                <a:spcPts val="2011"/>
              </a:lnSpc>
              <a:buFont typeface="Arial" panose="020B0604020202020204" pitchFamily="34" charset="0"/>
              <a:buChar char="•"/>
            </a:pPr>
            <a:r>
              <a:rPr lang="de-DE" sz="1600" b="1" spc="-17" dirty="0">
                <a:latin typeface="Tw Cen MT" panose="020B0602020104020603" pitchFamily="34" charset="0"/>
                <a:cs typeface="LLWRMU+Arial Bold"/>
              </a:rPr>
              <a:t>Pro:</a:t>
            </a:r>
            <a:r>
              <a:rPr lang="de-DE" sz="1600" b="1" spc="116" dirty="0">
                <a:latin typeface="Tw Cen MT" panose="020B0602020104020603" pitchFamily="34" charset="0"/>
                <a:cs typeface="LLWRMU+Arial Bold"/>
              </a:rPr>
              <a:t> </a:t>
            </a:r>
            <a:r>
              <a:rPr lang="de-DE" sz="1600" spc="116" dirty="0">
                <a:latin typeface="Tw Cen MT" panose="020B0602020104020603" pitchFamily="34" charset="0"/>
                <a:cs typeface="LLWRMU+Arial Bold"/>
              </a:rPr>
              <a:t>Dienstleister kann idR IT-Sicherheit &amp; Ausfallsicherheit für System gewährleisten und ist (hoffentlich) verlässlicher Ansprechpartner</a:t>
            </a:r>
            <a:endParaRPr lang="de-DE" sz="1600" b="1" u="sng" dirty="0">
              <a:latin typeface="Tw Cen MT" panose="020B0602020104020603" pitchFamily="34" charset="0"/>
              <a:cs typeface="LLWRMU+Arial Bold"/>
            </a:endParaRPr>
          </a:p>
          <a:p>
            <a:pPr marL="285750" indent="-285750">
              <a:lnSpc>
                <a:spcPts val="2011"/>
              </a:lnSpc>
              <a:buFont typeface="Arial" panose="020B0604020202020204" pitchFamily="34" charset="0"/>
              <a:buChar char="•"/>
            </a:pPr>
            <a:r>
              <a:rPr lang="de-DE" sz="1600" b="1" dirty="0">
                <a:latin typeface="Tw Cen MT" panose="020B0602020104020603" pitchFamily="34" charset="0"/>
                <a:cs typeface="LLWRMU+Arial Bold"/>
              </a:rPr>
              <a:t>Nachteil:</a:t>
            </a:r>
            <a:r>
              <a:rPr lang="de-DE" sz="1600" b="1" spc="-11" dirty="0">
                <a:latin typeface="Tw Cen MT" panose="020B0602020104020603" pitchFamily="34" charset="0"/>
                <a:cs typeface="LLWRMU+Arial Bold"/>
              </a:rPr>
              <a:t> </a:t>
            </a:r>
            <a:r>
              <a:rPr lang="de-DE" sz="1600" spc="-11" dirty="0">
                <a:latin typeface="Tw Cen MT" panose="020B0602020104020603" pitchFamily="34" charset="0"/>
                <a:cs typeface="LLWRMU+Arial Bold"/>
              </a:rPr>
              <a:t>In der Regel Auftragsverarbeitung (Art. 28 DSGVO); ggf. begrenztere Einflussnahme, aber das </a:t>
            </a:r>
            <a:r>
              <a:rPr lang="de-DE" sz="1600" u="sng" spc="116" dirty="0">
                <a:latin typeface="Tw Cen MT" panose="020B0602020104020603" pitchFamily="34" charset="0"/>
                <a:cs typeface="LLWRMU+Arial Bold"/>
              </a:rPr>
              <a:t>IT-/Leitungsproblem bleibt vor Ort</a:t>
            </a:r>
            <a:endParaRPr lang="de-DE" sz="1600" dirty="0">
              <a:latin typeface="Tw Cen MT" panose="020B0602020104020603" pitchFamily="34" charset="0"/>
              <a:cs typeface="KBMVEG+Arial"/>
            </a:endParaRPr>
          </a:p>
        </p:txBody>
      </p:sp>
      <p:sp>
        <p:nvSpPr>
          <p:cNvPr id="3" name="Rechteck 2">
            <a:extLst>
              <a:ext uri="{FF2B5EF4-FFF2-40B4-BE49-F238E27FC236}">
                <a16:creationId xmlns:a16="http://schemas.microsoft.com/office/drawing/2014/main" id="{2CE4FD07-512A-8363-CDE8-99998EF4DEC5}"/>
              </a:ext>
            </a:extLst>
          </p:cNvPr>
          <p:cNvSpPr/>
          <p:nvPr/>
        </p:nvSpPr>
        <p:spPr>
          <a:xfrm rot="21145334">
            <a:off x="170861" y="1231786"/>
            <a:ext cx="8825345" cy="830997"/>
          </a:xfrm>
          <a:prstGeom prst="rect">
            <a:avLst/>
          </a:prstGeom>
          <a:solidFill>
            <a:srgbClr val="DD8047"/>
          </a:solidFill>
        </p:spPr>
        <p:txBody>
          <a:bodyPr wrap="square">
            <a:spAutoFit/>
          </a:bodyPr>
          <a:lstStyle/>
          <a:p>
            <a:r>
              <a:rPr lang="de-DE" sz="1600" dirty="0">
                <a:latin typeface="Tw Cen MT" panose="020B0602020104020603" pitchFamily="34" charset="0"/>
              </a:rPr>
              <a:t>„</a:t>
            </a:r>
            <a:r>
              <a:rPr lang="de-DE" sz="1600" b="1" dirty="0">
                <a:latin typeface="Tw Cen MT" panose="020B0602020104020603" pitchFamily="34" charset="0"/>
              </a:rPr>
              <a:t> </a:t>
            </a:r>
            <a:r>
              <a:rPr lang="de-DE" sz="1600" b="1" baseline="30000" dirty="0">
                <a:latin typeface="Tw Cen MT" panose="020B0602020104020603" pitchFamily="34" charset="0"/>
              </a:rPr>
              <a:t>1</a:t>
            </a:r>
            <a:r>
              <a:rPr lang="de-DE" sz="1600" b="1" dirty="0">
                <a:latin typeface="Tw Cen MT" panose="020B0602020104020603" pitchFamily="34" charset="0"/>
              </a:rPr>
              <a:t>/</a:t>
            </a:r>
            <a:r>
              <a:rPr lang="de-DE" sz="1600" b="1" baseline="-25000" dirty="0">
                <a:latin typeface="Tw Cen MT" panose="020B0602020104020603" pitchFamily="34" charset="0"/>
              </a:rPr>
              <a:t>4</a:t>
            </a:r>
            <a:r>
              <a:rPr lang="de-DE" sz="1600" b="1" dirty="0">
                <a:latin typeface="Tw Cen MT" panose="020B0602020104020603" pitchFamily="34" charset="0"/>
              </a:rPr>
              <a:t> D-I-Y - Buch mich“: </a:t>
            </a:r>
            <a:r>
              <a:rPr lang="de-DE" sz="1600" dirty="0">
                <a:latin typeface="Tw Cen MT" panose="020B0602020104020603" pitchFamily="34" charset="0"/>
              </a:rPr>
              <a:t>Verwalter „bucht“ Software-</a:t>
            </a:r>
            <a:r>
              <a:rPr lang="de-DE" sz="1600" dirty="0" err="1">
                <a:latin typeface="Tw Cen MT" panose="020B0602020104020603" pitchFamily="34" charset="0"/>
              </a:rPr>
              <a:t>as</a:t>
            </a:r>
            <a:r>
              <a:rPr lang="de-DE" sz="1600" dirty="0">
                <a:latin typeface="Tw Cen MT" panose="020B0602020104020603" pitchFamily="34" charset="0"/>
              </a:rPr>
              <a:t>-a-Service (SaaS) als bestehendes Online-Videokonferenzsystem im Internet und betreibt ansonsten ein Videokonferenzsystem vor Ort mit eigener Technik</a:t>
            </a:r>
          </a:p>
        </p:txBody>
      </p:sp>
      <p:sp>
        <p:nvSpPr>
          <p:cNvPr id="4" name="Textfeld 3">
            <a:extLst>
              <a:ext uri="{FF2B5EF4-FFF2-40B4-BE49-F238E27FC236}">
                <a16:creationId xmlns:a16="http://schemas.microsoft.com/office/drawing/2014/main" id="{760BC99C-DB64-B5E5-05BC-6BE645D1BEE1}"/>
              </a:ext>
            </a:extLst>
          </p:cNvPr>
          <p:cNvSpPr txBox="1"/>
          <p:nvPr/>
        </p:nvSpPr>
        <p:spPr>
          <a:xfrm rot="21145334">
            <a:off x="308049" y="1969503"/>
            <a:ext cx="8815036" cy="1363258"/>
          </a:xfrm>
          <a:prstGeom prst="rect">
            <a:avLst/>
          </a:prstGeom>
          <a:solidFill>
            <a:schemeClr val="bg1"/>
          </a:solidFill>
          <a:ln>
            <a:solidFill>
              <a:srgbClr val="DD8047"/>
            </a:solidFill>
          </a:ln>
        </p:spPr>
        <p:txBody>
          <a:bodyPr wrap="square">
            <a:spAutoFit/>
          </a:bodyPr>
          <a:lstStyle/>
          <a:p>
            <a:pPr marL="285750" indent="-285750">
              <a:lnSpc>
                <a:spcPts val="2011"/>
              </a:lnSpc>
              <a:buFont typeface="Arial" panose="020B0604020202020204" pitchFamily="34" charset="0"/>
              <a:buChar char="•"/>
            </a:pPr>
            <a:r>
              <a:rPr lang="de-DE" sz="1600" b="1" spc="-17" dirty="0">
                <a:latin typeface="Tw Cen MT" panose="020B0602020104020603" pitchFamily="34" charset="0"/>
                <a:cs typeface="LLWRMU+Arial Bold"/>
              </a:rPr>
              <a:t>Pro:</a:t>
            </a:r>
            <a:r>
              <a:rPr lang="de-DE" sz="1600" b="1" spc="116" dirty="0">
                <a:latin typeface="Tw Cen MT" panose="020B0602020104020603" pitchFamily="34" charset="0"/>
                <a:cs typeface="LLWRMU+Arial Bold"/>
              </a:rPr>
              <a:t> </a:t>
            </a:r>
            <a:r>
              <a:rPr lang="de-DE" sz="1600" spc="116" dirty="0">
                <a:latin typeface="Tw Cen MT" panose="020B0602020104020603" pitchFamily="34" charset="0"/>
                <a:cs typeface="LLWRMU+Arial Bold"/>
              </a:rPr>
              <a:t>Dienstleister kann idR IT-Sicherheit &amp; Ausfallsicherheit gewährleisten, bewährte und erprobte Technik </a:t>
            </a:r>
          </a:p>
          <a:p>
            <a:pPr marL="285750" indent="-285750">
              <a:lnSpc>
                <a:spcPts val="2011"/>
              </a:lnSpc>
              <a:buFont typeface="Arial" panose="020B0604020202020204" pitchFamily="34" charset="0"/>
              <a:buChar char="•"/>
            </a:pPr>
            <a:r>
              <a:rPr lang="de-DE" sz="1600" b="1" dirty="0">
                <a:latin typeface="Tw Cen MT" panose="020B0602020104020603" pitchFamily="34" charset="0"/>
                <a:cs typeface="LLWRMU+Arial Bold"/>
              </a:rPr>
              <a:t>Nachteil:</a:t>
            </a:r>
            <a:r>
              <a:rPr lang="de-DE" sz="1600" b="1" spc="-11" dirty="0">
                <a:latin typeface="Tw Cen MT" panose="020B0602020104020603" pitchFamily="34" charset="0"/>
                <a:cs typeface="LLWRMU+Arial Bold"/>
              </a:rPr>
              <a:t> </a:t>
            </a:r>
            <a:r>
              <a:rPr lang="de-DE" sz="1600" spc="-11" dirty="0">
                <a:latin typeface="Tw Cen MT" panose="020B0602020104020603" pitchFamily="34" charset="0"/>
                <a:cs typeface="LLWRMU+Arial Bold"/>
              </a:rPr>
              <a:t>In der Regel Auftragsverarbeitung (Art. 28 DSGVO); begrenztere Einflussnahme und </a:t>
            </a:r>
            <a:r>
              <a:rPr lang="de-DE" sz="1600" u="sng" spc="116" dirty="0">
                <a:latin typeface="Tw Cen MT" panose="020B0602020104020603" pitchFamily="34" charset="0"/>
                <a:cs typeface="LLWRMU+Arial Bold"/>
              </a:rPr>
              <a:t>IT-/Leitungsproblem bleibt vor Ort</a:t>
            </a:r>
          </a:p>
          <a:p>
            <a:pPr marL="285750" indent="-285750">
              <a:lnSpc>
                <a:spcPts val="2011"/>
              </a:lnSpc>
              <a:buFont typeface="Arial" panose="020B0604020202020204" pitchFamily="34" charset="0"/>
              <a:buChar char="•"/>
            </a:pPr>
            <a:r>
              <a:rPr lang="de-DE" sz="1600" b="1" u="sng" spc="116" dirty="0">
                <a:latin typeface="Tw Cen MT" panose="020B0602020104020603" pitchFamily="34" charset="0"/>
                <a:cs typeface="LLWRMU+Arial Bold"/>
              </a:rPr>
              <a:t>Zudem oft außereuropäisches Ausland – DSGVO?</a:t>
            </a:r>
            <a:endParaRPr lang="de-DE" sz="1600" b="1" u="sng" dirty="0">
              <a:latin typeface="Tw Cen MT" panose="020B0602020104020603" pitchFamily="34" charset="0"/>
              <a:cs typeface="LLWRMU+Arial Bold"/>
            </a:endParaRPr>
          </a:p>
        </p:txBody>
      </p:sp>
    </p:spTree>
    <p:extLst>
      <p:ext uri="{BB962C8B-B14F-4D97-AF65-F5344CB8AC3E}">
        <p14:creationId xmlns:p14="http://schemas.microsoft.com/office/powerpoint/2010/main" val="2003783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elle 5"/>
          <p:cNvGraphicFramePr>
            <a:graphicFrameLocks noGrp="1"/>
          </p:cNvGraphicFramePr>
          <p:nvPr/>
        </p:nvGraphicFramePr>
        <p:xfrm>
          <a:off x="3048000" y="0"/>
          <a:ext cx="6096000" cy="361950"/>
        </p:xfrm>
        <a:graphic>
          <a:graphicData uri="http://schemas.openxmlformats.org/drawingml/2006/table">
            <a:tbl>
              <a:tblPr/>
              <a:tblGrid>
                <a:gridCol w="1767840">
                  <a:extLst>
                    <a:ext uri="{9D8B030D-6E8A-4147-A177-3AD203B41FA5}">
                      <a16:colId xmlns:a16="http://schemas.microsoft.com/office/drawing/2014/main" val="20000"/>
                    </a:ext>
                  </a:extLst>
                </a:gridCol>
                <a:gridCol w="4328160">
                  <a:extLst>
                    <a:ext uri="{9D8B030D-6E8A-4147-A177-3AD203B41FA5}">
                      <a16:colId xmlns:a16="http://schemas.microsoft.com/office/drawing/2014/main" val="20001"/>
                    </a:ext>
                  </a:extLst>
                </a:gridCol>
              </a:tblGrid>
              <a:tr h="361950">
                <a:tc>
                  <a:txBody>
                    <a:bodyPr/>
                    <a:lstStyle/>
                    <a:p>
                      <a:pPr algn="just">
                        <a:lnSpc>
                          <a:spcPct val="100000"/>
                        </a:lnSpc>
                        <a:spcAft>
                          <a:spcPts val="0"/>
                        </a:spcAft>
                      </a:pPr>
                      <a:endParaRPr lang="de-DE" sz="1100" dirty="0">
                        <a:solidFill>
                          <a:srgbClr val="FFFFFF"/>
                        </a:solidFill>
                        <a:latin typeface="Tw Cen MT" panose="020B0602020104020603" pitchFamily="34" charset="0"/>
                        <a:ea typeface="Tahoma" pitchFamily="34" charset="0"/>
                        <a:cs typeface="Tahoma" pitchFamily="34" charset="0"/>
                      </a:endParaRPr>
                    </a:p>
                    <a:p>
                      <a:pPr algn="just">
                        <a:lnSpc>
                          <a:spcPct val="100000"/>
                        </a:lnSpc>
                        <a:spcAft>
                          <a:spcPts val="0"/>
                        </a:spcAft>
                      </a:pPr>
                      <a:endParaRPr lang="de-DE" sz="1100" dirty="0">
                        <a:solidFill>
                          <a:srgbClr val="FFFFFF"/>
                        </a:solidFill>
                        <a:latin typeface="Tw Cen MT" panose="020B0602020104020603" pitchFamily="34" charset="0"/>
                        <a:ea typeface="Tahoma" pitchFamily="34" charset="0"/>
                        <a:cs typeface="Tahoma" pitchFamily="34" charset="0"/>
                      </a:endParaRPr>
                    </a:p>
                  </a:txBody>
                  <a:tcPr marL="73025" marR="73025" marT="0" marB="0" anchor="ctr">
                    <a:lnL>
                      <a:noFill/>
                    </a:lnL>
                    <a:lnR w="76200" cap="flat" cmpd="sng" algn="ctr">
                      <a:solidFill>
                        <a:srgbClr val="FFFFFF"/>
                      </a:solidFill>
                      <a:prstDash val="solid"/>
                      <a:round/>
                      <a:headEnd type="none" w="med" len="med"/>
                      <a:tailEnd type="none" w="med" len="med"/>
                    </a:lnR>
                    <a:lnT>
                      <a:noFill/>
                    </a:lnT>
                    <a:lnB>
                      <a:noFill/>
                    </a:lnB>
                    <a:solidFill>
                      <a:srgbClr val="DD8047"/>
                    </a:solidFill>
                  </a:tcPr>
                </a:tc>
                <a:tc>
                  <a:txBody>
                    <a:bodyPr/>
                    <a:lstStyle/>
                    <a:p>
                      <a:pPr marL="0" algn="just" defTabSz="685800" rtl="0" eaLnBrk="1" latinLnBrk="0" hangingPunct="1">
                        <a:lnSpc>
                          <a:spcPct val="115000"/>
                        </a:lnSpc>
                        <a:spcAft>
                          <a:spcPts val="0"/>
                        </a:spcAft>
                      </a:pPr>
                      <a:r>
                        <a:rPr lang="de-DE" sz="1500" kern="1200" dirty="0">
                          <a:solidFill>
                            <a:srgbClr val="FFFFFF"/>
                          </a:solidFill>
                          <a:latin typeface="Tw Cen MT" panose="020B0602020104020603" pitchFamily="34" charset="0"/>
                          <a:ea typeface="Tahoma" pitchFamily="34" charset="0"/>
                          <a:cs typeface="Tahoma" pitchFamily="34" charset="0"/>
                        </a:rPr>
                        <a:t>Art. 28 DSGVO (siehe oben)</a:t>
                      </a:r>
                    </a:p>
                  </a:txBody>
                  <a:tcPr marL="137160" marR="73025" marT="0" marB="0" anchor="ctr">
                    <a:lnL w="76200" cap="flat" cmpd="sng" algn="ctr">
                      <a:solidFill>
                        <a:srgbClr val="FFFFFF"/>
                      </a:solidFill>
                      <a:prstDash val="solid"/>
                      <a:round/>
                      <a:headEnd type="none" w="med" len="med"/>
                      <a:tailEnd type="none" w="med" len="med"/>
                    </a:lnL>
                    <a:lnR>
                      <a:noFill/>
                    </a:lnR>
                    <a:lnT>
                      <a:noFill/>
                    </a:lnT>
                    <a:lnB>
                      <a:noFill/>
                    </a:lnB>
                    <a:solidFill>
                      <a:srgbClr val="94B6D2"/>
                    </a:solidFill>
                  </a:tcPr>
                </a:tc>
                <a:extLst>
                  <a:ext uri="{0D108BD9-81ED-4DB2-BD59-A6C34878D82A}">
                    <a16:rowId xmlns:a16="http://schemas.microsoft.com/office/drawing/2014/main" val="10000"/>
                  </a:ext>
                </a:extLst>
              </a:tr>
            </a:tbl>
          </a:graphicData>
        </a:graphic>
      </p:graphicFrame>
      <p:sp>
        <p:nvSpPr>
          <p:cNvPr id="16" name="object 16"/>
          <p:cNvSpPr/>
          <p:nvPr/>
        </p:nvSpPr>
        <p:spPr>
          <a:xfrm>
            <a:off x="4583533" y="1485329"/>
            <a:ext cx="0" cy="108585"/>
          </a:xfrm>
          <a:custGeom>
            <a:avLst/>
            <a:gdLst/>
            <a:ahLst/>
            <a:cxnLst/>
            <a:rect l="l" t="t" r="r" b="b"/>
            <a:pathLst>
              <a:path h="144780">
                <a:moveTo>
                  <a:pt x="0" y="0"/>
                </a:moveTo>
                <a:lnTo>
                  <a:pt x="0" y="144399"/>
                </a:lnTo>
              </a:path>
            </a:pathLst>
          </a:custGeom>
          <a:ln w="12192">
            <a:solidFill>
              <a:srgbClr val="FFFFFF"/>
            </a:solidFill>
          </a:ln>
        </p:spPr>
        <p:txBody>
          <a:bodyPr wrap="square" lIns="0" tIns="0" rIns="0" bIns="0" rtlCol="0"/>
          <a:lstStyle/>
          <a:p>
            <a:endParaRPr>
              <a:solidFill>
                <a:schemeClr val="bg1"/>
              </a:solidFill>
              <a:latin typeface="Tw Cen MT" charset="0"/>
              <a:ea typeface="Tw Cen MT" charset="0"/>
              <a:cs typeface="Tw Cen MT" charset="0"/>
            </a:endParaRPr>
          </a:p>
        </p:txBody>
      </p:sp>
      <p:sp>
        <p:nvSpPr>
          <p:cNvPr id="18" name="object 17"/>
          <p:cNvSpPr/>
          <p:nvPr/>
        </p:nvSpPr>
        <p:spPr>
          <a:xfrm>
            <a:off x="7579717" y="1496760"/>
            <a:ext cx="12700" cy="97631"/>
          </a:xfrm>
          <a:custGeom>
            <a:avLst/>
            <a:gdLst/>
            <a:ahLst/>
            <a:cxnLst/>
            <a:rect l="l" t="t" r="r" b="b"/>
            <a:pathLst>
              <a:path w="12700" h="130175">
                <a:moveTo>
                  <a:pt x="12700" y="0"/>
                </a:moveTo>
                <a:lnTo>
                  <a:pt x="0" y="130175"/>
                </a:lnTo>
              </a:path>
            </a:pathLst>
          </a:custGeom>
          <a:ln w="12192">
            <a:solidFill>
              <a:srgbClr val="FFFFFF"/>
            </a:solidFill>
          </a:ln>
        </p:spPr>
        <p:txBody>
          <a:bodyPr wrap="square" lIns="0" tIns="0" rIns="0" bIns="0" rtlCol="0"/>
          <a:lstStyle/>
          <a:p>
            <a:endParaRPr>
              <a:solidFill>
                <a:schemeClr val="bg1"/>
              </a:solidFill>
              <a:latin typeface="Tw Cen MT" charset="0"/>
              <a:ea typeface="Tw Cen MT" charset="0"/>
              <a:cs typeface="Tw Cen MT" charset="0"/>
            </a:endParaRPr>
          </a:p>
        </p:txBody>
      </p:sp>
      <p:sp>
        <p:nvSpPr>
          <p:cNvPr id="9" name="object 4"/>
          <p:cNvSpPr txBox="1"/>
          <p:nvPr/>
        </p:nvSpPr>
        <p:spPr>
          <a:xfrm>
            <a:off x="76200" y="590550"/>
            <a:ext cx="9098280" cy="246221"/>
          </a:xfrm>
          <a:prstGeom prst="rect">
            <a:avLst/>
          </a:prstGeom>
        </p:spPr>
        <p:txBody>
          <a:bodyPr vert="horz" wrap="square" lIns="0" tIns="0" rIns="0" bIns="0" rtlCol="0">
            <a:spAutoFit/>
          </a:bodyPr>
          <a:lstStyle/>
          <a:p>
            <a:pPr marR="254635">
              <a:lnSpc>
                <a:spcPct val="100000"/>
              </a:lnSpc>
            </a:pPr>
            <a:endParaRPr sz="1600" i="1" dirty="0">
              <a:latin typeface="Tw Cen MT" charset="0"/>
              <a:ea typeface="Tw Cen MT" charset="0"/>
              <a:cs typeface="Tw Cen MT" charset="0"/>
            </a:endParaRPr>
          </a:p>
        </p:txBody>
      </p:sp>
      <p:sp>
        <p:nvSpPr>
          <p:cNvPr id="2" name="object 6">
            <a:extLst>
              <a:ext uri="{FF2B5EF4-FFF2-40B4-BE49-F238E27FC236}">
                <a16:creationId xmlns:a16="http://schemas.microsoft.com/office/drawing/2014/main" id="{90DFBDFA-812A-50FC-BBC9-93EFF2E970D0}"/>
              </a:ext>
            </a:extLst>
          </p:cNvPr>
          <p:cNvSpPr txBox="1"/>
          <p:nvPr/>
        </p:nvSpPr>
        <p:spPr>
          <a:xfrm>
            <a:off x="152400" y="438150"/>
            <a:ext cx="8839200" cy="4616648"/>
          </a:xfrm>
          <a:prstGeom prst="rect">
            <a:avLst/>
          </a:prstGeom>
        </p:spPr>
        <p:txBody>
          <a:bodyPr vert="horz" wrap="square" lIns="0" tIns="0" rIns="0" bIns="0" rtlCol="0">
            <a:spAutoFit/>
          </a:bodyPr>
          <a:lstStyle/>
          <a:p>
            <a:pPr marL="285750" indent="-285750" algn="just">
              <a:lnSpc>
                <a:spcPts val="2011"/>
              </a:lnSpc>
              <a:buFont typeface="Arial" panose="020B0604020202020204" pitchFamily="34" charset="0"/>
              <a:buChar char="•"/>
            </a:pPr>
            <a:r>
              <a:rPr lang="de-DE" dirty="0">
                <a:latin typeface="Tw Cen MT" panose="020B0602020104020603" pitchFamily="34" charset="0"/>
                <a:cs typeface="KBMVEG+Arial"/>
              </a:rPr>
              <a:t>Verwalter und/oder GdWE (wer eigentlich – Art. 26 DSGVO?) sind als „Veranstalter“ beim Einsatz eines </a:t>
            </a:r>
            <a:r>
              <a:rPr dirty="0" err="1">
                <a:latin typeface="Tw Cen MT" panose="020B0602020104020603" pitchFamily="34" charset="0"/>
                <a:cs typeface="KBMVEG+Arial"/>
              </a:rPr>
              <a:t>Videokonferenzsystems</a:t>
            </a:r>
            <a:r>
              <a:rPr dirty="0">
                <a:latin typeface="Tw Cen MT" panose="020B0602020104020603" pitchFamily="34" charset="0"/>
                <a:cs typeface="KBMVEG+Arial"/>
              </a:rPr>
              <a:t> </a:t>
            </a:r>
            <a:r>
              <a:rPr lang="de-DE" dirty="0">
                <a:latin typeface="Tw Cen MT" panose="020B0602020104020603" pitchFamily="34" charset="0"/>
                <a:cs typeface="KBMVEG+Arial"/>
              </a:rPr>
              <a:t>über § 23 Abs. 1 S. 1 WEG „</a:t>
            </a:r>
            <a:r>
              <a:rPr dirty="0" err="1">
                <a:latin typeface="Tw Cen MT" panose="020B0602020104020603" pitchFamily="34" charset="0"/>
                <a:cs typeface="KBMVEG+Arial"/>
              </a:rPr>
              <a:t>Verantwortliche</a:t>
            </a:r>
            <a:r>
              <a:rPr lang="de-DE" dirty="0">
                <a:latin typeface="Tw Cen MT" panose="020B0602020104020603" pitchFamily="34" charset="0"/>
                <a:cs typeface="KBMVEG+Arial"/>
              </a:rPr>
              <a:t>"</a:t>
            </a:r>
            <a:r>
              <a:rPr dirty="0">
                <a:latin typeface="Tw Cen MT" panose="020B0602020104020603" pitchFamily="34" charset="0"/>
                <a:cs typeface="KBMVEG+Arial"/>
              </a:rPr>
              <a:t> </a:t>
            </a:r>
            <a:r>
              <a:rPr dirty="0" err="1">
                <a:latin typeface="Tw Cen MT" panose="020B0602020104020603" pitchFamily="34" charset="0"/>
                <a:cs typeface="KBMVEG+Arial"/>
              </a:rPr>
              <a:t>gemäß</a:t>
            </a:r>
            <a:r>
              <a:rPr dirty="0">
                <a:latin typeface="Tw Cen MT" panose="020B0602020104020603" pitchFamily="34" charset="0"/>
                <a:cs typeface="KBMVEG+Arial"/>
              </a:rPr>
              <a:t> Art. 4 Nr. 7 DSGVO </a:t>
            </a:r>
            <a:endParaRPr lang="de-DE" dirty="0">
              <a:latin typeface="Tw Cen MT" panose="020B0602020104020603" pitchFamily="34" charset="0"/>
              <a:cs typeface="KBMVEG+Arial"/>
            </a:endParaRPr>
          </a:p>
          <a:p>
            <a:pPr marL="285750" indent="-285750" algn="just">
              <a:lnSpc>
                <a:spcPts val="2011"/>
              </a:lnSpc>
              <a:buFont typeface="Arial" panose="020B0604020202020204" pitchFamily="34" charset="0"/>
              <a:buChar char="•"/>
            </a:pPr>
            <a:r>
              <a:rPr dirty="0" err="1">
                <a:latin typeface="Tw Cen MT" panose="020B0602020104020603" pitchFamily="34" charset="0"/>
                <a:cs typeface="KBMVEG+Arial"/>
              </a:rPr>
              <a:t>Sobald</a:t>
            </a:r>
            <a:r>
              <a:rPr dirty="0">
                <a:latin typeface="Tw Cen MT" panose="020B0602020104020603" pitchFamily="34" charset="0"/>
                <a:cs typeface="KBMVEG+Arial"/>
              </a:rPr>
              <a:t> </a:t>
            </a:r>
            <a:r>
              <a:rPr lang="de-DE" dirty="0">
                <a:latin typeface="Tw Cen MT" panose="020B0602020104020603" pitchFamily="34" charset="0"/>
                <a:cs typeface="KBMVEG+Arial"/>
              </a:rPr>
              <a:t>– wer auch immer Vertragspartner wird – man einen </a:t>
            </a:r>
            <a:r>
              <a:rPr dirty="0" err="1">
                <a:latin typeface="Tw Cen MT" panose="020B0602020104020603" pitchFamily="34" charset="0"/>
                <a:cs typeface="KBMVEG+Arial"/>
              </a:rPr>
              <a:t>externen</a:t>
            </a:r>
            <a:r>
              <a:rPr lang="de-DE" dirty="0">
                <a:latin typeface="Tw Cen MT" panose="020B0602020104020603" pitchFamily="34" charset="0"/>
                <a:cs typeface="KBMVEG+Arial"/>
              </a:rPr>
              <a:t> </a:t>
            </a:r>
            <a:r>
              <a:rPr dirty="0" err="1">
                <a:latin typeface="Tw Cen MT" panose="020B0602020104020603" pitchFamily="34" charset="0"/>
                <a:cs typeface="KBMVEG+Arial"/>
              </a:rPr>
              <a:t>Dienstleister</a:t>
            </a:r>
            <a:r>
              <a:rPr dirty="0">
                <a:latin typeface="Tw Cen MT" panose="020B0602020104020603" pitchFamily="34" charset="0"/>
                <a:cs typeface="KBMVEG+Arial"/>
              </a:rPr>
              <a:t> </a:t>
            </a:r>
            <a:r>
              <a:rPr dirty="0" err="1">
                <a:latin typeface="Tw Cen MT" panose="020B0602020104020603" pitchFamily="34" charset="0"/>
                <a:cs typeface="KBMVEG+Arial"/>
              </a:rPr>
              <a:t>beauftragt</a:t>
            </a:r>
            <a:r>
              <a:rPr dirty="0">
                <a:latin typeface="Tw Cen MT" panose="020B0602020104020603" pitchFamily="34" charset="0"/>
                <a:cs typeface="KBMVEG+Arial"/>
              </a:rPr>
              <a:t> (</a:t>
            </a:r>
            <a:r>
              <a:rPr lang="de-DE" dirty="0">
                <a:latin typeface="Tw Cen MT" panose="020B0602020104020603" pitchFamily="34" charset="0"/>
                <a:cs typeface="KBMVEG+Arial"/>
              </a:rPr>
              <a:t>egal </a:t>
            </a:r>
            <a:r>
              <a:rPr dirty="0" err="1">
                <a:latin typeface="Tw Cen MT" panose="020B0602020104020603" pitchFamily="34" charset="0"/>
                <a:cs typeface="KBMVEG+Arial"/>
              </a:rPr>
              <a:t>ob</a:t>
            </a:r>
            <a:r>
              <a:rPr dirty="0">
                <a:latin typeface="Tw Cen MT" panose="020B0602020104020603" pitchFamily="34" charset="0"/>
                <a:cs typeface="KBMVEG+Arial"/>
              </a:rPr>
              <a:t> </a:t>
            </a:r>
            <a:r>
              <a:rPr lang="de-DE" dirty="0">
                <a:latin typeface="Tw Cen MT" panose="020B0602020104020603" pitchFamily="34" charset="0"/>
                <a:cs typeface="KBMVEG+Arial"/>
              </a:rPr>
              <a:t>RZ-Dienstleister oder nur </a:t>
            </a:r>
            <a:r>
              <a:rPr dirty="0">
                <a:latin typeface="Tw Cen MT" panose="020B0602020104020603" pitchFamily="34" charset="0"/>
                <a:cs typeface="KBMVEG+Arial"/>
              </a:rPr>
              <a:t>SaaS), muss </a:t>
            </a:r>
            <a:r>
              <a:rPr dirty="0" err="1">
                <a:latin typeface="Tw Cen MT" panose="020B0602020104020603" pitchFamily="34" charset="0"/>
                <a:cs typeface="KBMVEG+Arial"/>
              </a:rPr>
              <a:t>zwingend</a:t>
            </a:r>
            <a:r>
              <a:rPr lang="de-DE" dirty="0">
                <a:latin typeface="Tw Cen MT" panose="020B0602020104020603" pitchFamily="34" charset="0"/>
                <a:cs typeface="KBMVEG+Arial"/>
              </a:rPr>
              <a:t> </a:t>
            </a:r>
            <a:r>
              <a:rPr dirty="0" err="1">
                <a:latin typeface="Tw Cen MT" panose="020B0602020104020603" pitchFamily="34" charset="0"/>
                <a:cs typeface="KBMVEG+Arial"/>
              </a:rPr>
              <a:t>darauf</a:t>
            </a:r>
            <a:r>
              <a:rPr dirty="0">
                <a:latin typeface="Tw Cen MT" panose="020B0602020104020603" pitchFamily="34" charset="0"/>
                <a:cs typeface="KBMVEG+Arial"/>
              </a:rPr>
              <a:t> geachtet werden, </a:t>
            </a:r>
            <a:r>
              <a:rPr lang="de-DE" dirty="0">
                <a:latin typeface="Tw Cen MT" panose="020B0602020104020603" pitchFamily="34" charset="0"/>
                <a:cs typeface="KBMVEG+Arial"/>
              </a:rPr>
              <a:t>inwiefern </a:t>
            </a:r>
            <a:r>
              <a:rPr dirty="0">
                <a:latin typeface="Tw Cen MT" panose="020B0602020104020603" pitchFamily="34" charset="0"/>
                <a:cs typeface="KBMVEG+Arial"/>
              </a:rPr>
              <a:t>der </a:t>
            </a:r>
            <a:r>
              <a:rPr dirty="0" err="1">
                <a:latin typeface="Tw Cen MT" panose="020B0602020104020603" pitchFamily="34" charset="0"/>
                <a:cs typeface="KBMVEG+Arial"/>
              </a:rPr>
              <a:t>Dienstleister</a:t>
            </a:r>
            <a:r>
              <a:rPr dirty="0">
                <a:latin typeface="Tw Cen MT" panose="020B0602020104020603" pitchFamily="34" charset="0"/>
                <a:cs typeface="KBMVEG+Arial"/>
              </a:rPr>
              <a:t> </a:t>
            </a:r>
            <a:r>
              <a:rPr lang="de-DE" dirty="0">
                <a:latin typeface="Tw Cen MT" panose="020B0602020104020603" pitchFamily="34" charset="0"/>
                <a:cs typeface="KBMVEG+Arial"/>
              </a:rPr>
              <a:t>auch personenbezogene </a:t>
            </a:r>
            <a:r>
              <a:rPr dirty="0" err="1">
                <a:latin typeface="Tw Cen MT" panose="020B0602020104020603" pitchFamily="34" charset="0"/>
                <a:cs typeface="KBMVEG+Arial"/>
              </a:rPr>
              <a:t>Daten</a:t>
            </a:r>
            <a:r>
              <a:rPr dirty="0">
                <a:latin typeface="Tw Cen MT" panose="020B0602020104020603" pitchFamily="34" charset="0"/>
                <a:cs typeface="KBMVEG+Arial"/>
              </a:rPr>
              <a:t> der</a:t>
            </a:r>
            <a:r>
              <a:rPr lang="de-DE" dirty="0">
                <a:latin typeface="Tw Cen MT" panose="020B0602020104020603" pitchFamily="34" charset="0"/>
                <a:cs typeface="KBMVEG+Arial"/>
              </a:rPr>
              <a:t> </a:t>
            </a:r>
            <a:r>
              <a:rPr dirty="0" err="1">
                <a:latin typeface="Tw Cen MT" panose="020B0602020104020603" pitchFamily="34" charset="0"/>
                <a:cs typeface="KBMVEG+Arial"/>
              </a:rPr>
              <a:t>Teilnehmer</a:t>
            </a:r>
            <a:r>
              <a:rPr dirty="0">
                <a:latin typeface="Tw Cen MT" panose="020B0602020104020603" pitchFamily="34" charset="0"/>
                <a:cs typeface="KBMVEG+Arial"/>
              </a:rPr>
              <a:t> zu eigenen </a:t>
            </a:r>
            <a:r>
              <a:rPr dirty="0" err="1">
                <a:latin typeface="Tw Cen MT" panose="020B0602020104020603" pitchFamily="34" charset="0"/>
                <a:cs typeface="KBMVEG+Arial"/>
              </a:rPr>
              <a:t>Zwecken</a:t>
            </a:r>
            <a:r>
              <a:rPr dirty="0">
                <a:latin typeface="Tw Cen MT" panose="020B0602020104020603" pitchFamily="34" charset="0"/>
                <a:cs typeface="KBMVEG+Arial"/>
              </a:rPr>
              <a:t> </a:t>
            </a:r>
            <a:r>
              <a:rPr dirty="0" err="1">
                <a:latin typeface="Tw Cen MT" panose="020B0602020104020603" pitchFamily="34" charset="0"/>
                <a:cs typeface="KBMVEG+Arial"/>
              </a:rPr>
              <a:t>verarbeitet</a:t>
            </a:r>
            <a:r>
              <a:rPr lang="de-DE" dirty="0">
                <a:latin typeface="Tw Cen MT" panose="020B0602020104020603" pitchFamily="34" charset="0"/>
                <a:cs typeface="KBMVEG+Arial"/>
              </a:rPr>
              <a:t> und wie das zu rechtfertigen ist</a:t>
            </a:r>
            <a:r>
              <a:rPr dirty="0">
                <a:latin typeface="Tw Cen MT" panose="020B0602020104020603" pitchFamily="34" charset="0"/>
                <a:cs typeface="KBMVEG+Arial"/>
              </a:rPr>
              <a:t>. </a:t>
            </a:r>
            <a:r>
              <a:rPr lang="de-DE" dirty="0">
                <a:latin typeface="Tw Cen MT" panose="020B0602020104020603" pitchFamily="34" charset="0"/>
                <a:cs typeface="KBMVEG+Arial"/>
              </a:rPr>
              <a:t>Mit anderen Worten: Die </a:t>
            </a:r>
            <a:r>
              <a:rPr dirty="0" err="1">
                <a:latin typeface="Tw Cen MT" panose="020B0602020104020603" pitchFamily="34" charset="0"/>
                <a:cs typeface="KBMVEG+Arial"/>
              </a:rPr>
              <a:t>Rechtsgrundlage</a:t>
            </a:r>
            <a:r>
              <a:rPr dirty="0">
                <a:latin typeface="Tw Cen MT" panose="020B0602020104020603" pitchFamily="34" charset="0"/>
                <a:cs typeface="KBMVEG+Arial"/>
              </a:rPr>
              <a:t> </a:t>
            </a:r>
            <a:r>
              <a:rPr dirty="0" err="1">
                <a:latin typeface="Tw Cen MT" panose="020B0602020104020603" pitchFamily="34" charset="0"/>
                <a:cs typeface="KBMVEG+Arial"/>
              </a:rPr>
              <a:t>zur</a:t>
            </a:r>
            <a:r>
              <a:rPr lang="de-DE" dirty="0">
                <a:latin typeface="Tw Cen MT" panose="020B0602020104020603" pitchFamily="34" charset="0"/>
                <a:cs typeface="KBMVEG+Arial"/>
              </a:rPr>
              <a:t> Rechtfertigung der Datenverarbeitung durch Verwalter/GdWE ist nicht automatisch auch für diese Verarbeitung ausreichende Basis, sondern es bedarf eines </a:t>
            </a:r>
            <a:r>
              <a:rPr dirty="0" err="1">
                <a:latin typeface="Tw Cen MT" panose="020B0602020104020603" pitchFamily="34" charset="0"/>
                <a:cs typeface="KBMVEG+Arial"/>
              </a:rPr>
              <a:t>Vertrag</a:t>
            </a:r>
            <a:r>
              <a:rPr lang="de-DE" dirty="0">
                <a:latin typeface="Tw Cen MT" panose="020B0602020104020603" pitchFamily="34" charset="0"/>
                <a:cs typeface="KBMVEG+Arial"/>
              </a:rPr>
              <a:t>es</a:t>
            </a:r>
            <a:r>
              <a:rPr dirty="0">
                <a:latin typeface="Tw Cen MT" panose="020B0602020104020603" pitchFamily="34" charset="0"/>
                <a:cs typeface="KBMVEG+Arial"/>
              </a:rPr>
              <a:t> </a:t>
            </a:r>
            <a:r>
              <a:rPr dirty="0" err="1">
                <a:latin typeface="Tw Cen MT" panose="020B0602020104020603" pitchFamily="34" charset="0"/>
                <a:cs typeface="KBMVEG+Arial"/>
              </a:rPr>
              <a:t>zur</a:t>
            </a:r>
            <a:r>
              <a:rPr lang="de-DE" dirty="0">
                <a:latin typeface="Tw Cen MT" panose="020B0602020104020603" pitchFamily="34" charset="0"/>
                <a:cs typeface="KBMVEG+Arial"/>
              </a:rPr>
              <a:t> </a:t>
            </a:r>
            <a:r>
              <a:rPr dirty="0" err="1">
                <a:latin typeface="Tw Cen MT" panose="020B0602020104020603" pitchFamily="34" charset="0"/>
                <a:cs typeface="KBMVEG+Arial"/>
              </a:rPr>
              <a:t>Auftragsverarbeitung</a:t>
            </a:r>
            <a:r>
              <a:rPr dirty="0">
                <a:latin typeface="Tw Cen MT" panose="020B0602020104020603" pitchFamily="34" charset="0"/>
                <a:cs typeface="KBMVEG+Arial"/>
              </a:rPr>
              <a:t> gemäß Art. 28 DSGVO</a:t>
            </a:r>
            <a:r>
              <a:rPr lang="de-DE" dirty="0">
                <a:latin typeface="Tw Cen MT" panose="020B0602020104020603" pitchFamily="34" charset="0"/>
                <a:cs typeface="KBMVEG+Arial"/>
              </a:rPr>
              <a:t>. Seriöse Anbieter haben so was und auch alle begleitenden Datenschutz-Informationen</a:t>
            </a:r>
          </a:p>
          <a:p>
            <a:pPr marL="285750" indent="-285750" algn="just">
              <a:lnSpc>
                <a:spcPts val="2011"/>
              </a:lnSpc>
              <a:buFont typeface="Arial" panose="020B0604020202020204" pitchFamily="34" charset="0"/>
              <a:buChar char="•"/>
            </a:pPr>
            <a:r>
              <a:rPr lang="de-DE" dirty="0">
                <a:latin typeface="Tw Cen MT" panose="020B0602020104020603" pitchFamily="34" charset="0"/>
                <a:cs typeface="KBMVEG+Arial"/>
              </a:rPr>
              <a:t>Information nach Art. 13 DSGVO müssen in einer klaren und einfachen Sprache für jedermann nachvollziehbar dargestellt werden. Man muss Prozess implementieren, der auch sicherstellt, dass alle Informationspflichten in Zukunft (weitere Online-WEVers) zur Verfügung gestellt bleiben (Bestandteil der Ladung?)</a:t>
            </a:r>
          </a:p>
          <a:p>
            <a:pPr marL="285750" indent="-285750" algn="just">
              <a:lnSpc>
                <a:spcPts val="2011"/>
              </a:lnSpc>
              <a:buFont typeface="Arial" panose="020B0604020202020204" pitchFamily="34" charset="0"/>
              <a:buChar char="•"/>
            </a:pPr>
            <a:r>
              <a:rPr lang="de-DE" dirty="0">
                <a:latin typeface="Tw Cen MT" panose="020B0602020104020603" pitchFamily="34" charset="0"/>
                <a:cs typeface="KBMVEG+Arial"/>
              </a:rPr>
              <a:t>Aufnahme in Verfahrensverzeichnis nach Art. 30 DSGVO</a:t>
            </a:r>
          </a:p>
          <a:p>
            <a:pPr marL="285750" indent="-285750" algn="just">
              <a:lnSpc>
                <a:spcPts val="2011"/>
              </a:lnSpc>
              <a:buFont typeface="Arial" panose="020B0604020202020204" pitchFamily="34" charset="0"/>
              <a:buChar char="•"/>
            </a:pPr>
            <a:r>
              <a:rPr lang="de-DE" dirty="0">
                <a:latin typeface="Tw Cen MT" panose="020B0602020104020603" pitchFamily="34" charset="0"/>
                <a:cs typeface="KBMVEG+Arial"/>
              </a:rPr>
              <a:t>„Datenpannen“ = Art. 33 f. DSGVO etwa bei Zugriff auf Zugangsdaten für </a:t>
            </a:r>
            <a:r>
              <a:rPr lang="de-DE" dirty="0" err="1">
                <a:latin typeface="Tw Cen MT" panose="020B0602020104020603" pitchFamily="34" charset="0"/>
                <a:cs typeface="KBMVEG+Arial"/>
              </a:rPr>
              <a:t>virt</a:t>
            </a:r>
            <a:r>
              <a:rPr lang="de-DE" dirty="0">
                <a:latin typeface="Tw Cen MT" panose="020B0602020104020603" pitchFamily="34" charset="0"/>
                <a:cs typeface="KBMVEG+Arial"/>
              </a:rPr>
              <a:t>. WEVers</a:t>
            </a:r>
          </a:p>
          <a:p>
            <a:pPr marL="285750" indent="-285750" algn="just">
              <a:lnSpc>
                <a:spcPts val="2011"/>
              </a:lnSpc>
              <a:buFont typeface="Arial" panose="020B0604020202020204" pitchFamily="34" charset="0"/>
              <a:buChar char="•"/>
            </a:pPr>
            <a:r>
              <a:rPr lang="de-DE" dirty="0">
                <a:latin typeface="Tw Cen MT" panose="020B0602020104020603" pitchFamily="34" charset="0"/>
                <a:cs typeface="KBMVEG+Arial"/>
              </a:rPr>
              <a:t>Dokumentation der Überlegungen (Risikomatrix) – Datenschutzbeauftragter?</a:t>
            </a:r>
            <a:endParaRPr dirty="0">
              <a:latin typeface="Tw Cen MT" panose="020B0602020104020603" pitchFamily="34" charset="0"/>
              <a:cs typeface="KBMVEG+Arial"/>
            </a:endParaRPr>
          </a:p>
        </p:txBody>
      </p:sp>
    </p:spTree>
    <p:extLst>
      <p:ext uri="{BB962C8B-B14F-4D97-AF65-F5344CB8AC3E}">
        <p14:creationId xmlns:p14="http://schemas.microsoft.com/office/powerpoint/2010/main" val="353914705"/>
      </p:ext>
    </p:extLst>
  </p:cSld>
  <p:clrMapOvr>
    <a:masterClrMapping/>
  </p:clrMapOvr>
  <p:transition spd="slow">
    <p:comb/>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elle 5"/>
          <p:cNvGraphicFramePr>
            <a:graphicFrameLocks noGrp="1"/>
          </p:cNvGraphicFramePr>
          <p:nvPr>
            <p:extLst>
              <p:ext uri="{D42A27DB-BD31-4B8C-83A1-F6EECF244321}">
                <p14:modId xmlns:p14="http://schemas.microsoft.com/office/powerpoint/2010/main" val="3829244678"/>
              </p:ext>
            </p:extLst>
          </p:nvPr>
        </p:nvGraphicFramePr>
        <p:xfrm>
          <a:off x="3048000" y="0"/>
          <a:ext cx="6096000" cy="525780"/>
        </p:xfrm>
        <a:graphic>
          <a:graphicData uri="http://schemas.openxmlformats.org/drawingml/2006/table">
            <a:tbl>
              <a:tblPr/>
              <a:tblGrid>
                <a:gridCol w="1767840">
                  <a:extLst>
                    <a:ext uri="{9D8B030D-6E8A-4147-A177-3AD203B41FA5}">
                      <a16:colId xmlns:a16="http://schemas.microsoft.com/office/drawing/2014/main" val="20000"/>
                    </a:ext>
                  </a:extLst>
                </a:gridCol>
                <a:gridCol w="4328160">
                  <a:extLst>
                    <a:ext uri="{9D8B030D-6E8A-4147-A177-3AD203B41FA5}">
                      <a16:colId xmlns:a16="http://schemas.microsoft.com/office/drawing/2014/main" val="20001"/>
                    </a:ext>
                  </a:extLst>
                </a:gridCol>
              </a:tblGrid>
              <a:tr h="525780">
                <a:tc>
                  <a:txBody>
                    <a:bodyPr/>
                    <a:lstStyle/>
                    <a:p>
                      <a:pPr algn="just">
                        <a:lnSpc>
                          <a:spcPct val="100000"/>
                        </a:lnSpc>
                        <a:spcAft>
                          <a:spcPts val="0"/>
                        </a:spcAft>
                      </a:pPr>
                      <a:endParaRPr lang="de-DE" sz="1100" dirty="0">
                        <a:solidFill>
                          <a:srgbClr val="FFFFFF"/>
                        </a:solidFill>
                        <a:latin typeface="Tw Cen MT" panose="020B0602020104020603" pitchFamily="34" charset="0"/>
                        <a:ea typeface="Tahoma" pitchFamily="34" charset="0"/>
                        <a:cs typeface="Tahoma" pitchFamily="34" charset="0"/>
                      </a:endParaRPr>
                    </a:p>
                    <a:p>
                      <a:pPr algn="just">
                        <a:lnSpc>
                          <a:spcPct val="100000"/>
                        </a:lnSpc>
                        <a:spcAft>
                          <a:spcPts val="0"/>
                        </a:spcAft>
                      </a:pPr>
                      <a:endParaRPr lang="de-DE" sz="1100" dirty="0">
                        <a:solidFill>
                          <a:srgbClr val="FFFFFF"/>
                        </a:solidFill>
                        <a:latin typeface="Tw Cen MT" panose="020B0602020104020603" pitchFamily="34" charset="0"/>
                        <a:ea typeface="Tahoma" pitchFamily="34" charset="0"/>
                        <a:cs typeface="Tahoma" pitchFamily="34" charset="0"/>
                      </a:endParaRPr>
                    </a:p>
                  </a:txBody>
                  <a:tcPr marL="73025" marR="73025" marT="0" marB="0" anchor="ctr">
                    <a:lnL>
                      <a:noFill/>
                    </a:lnL>
                    <a:lnR w="76200" cap="flat" cmpd="sng" algn="ctr">
                      <a:solidFill>
                        <a:srgbClr val="FFFFFF"/>
                      </a:solidFill>
                      <a:prstDash val="solid"/>
                      <a:round/>
                      <a:headEnd type="none" w="med" len="med"/>
                      <a:tailEnd type="none" w="med" len="med"/>
                    </a:lnR>
                    <a:lnT>
                      <a:noFill/>
                    </a:lnT>
                    <a:lnB>
                      <a:noFill/>
                    </a:lnB>
                    <a:solidFill>
                      <a:srgbClr val="DD8047"/>
                    </a:solidFill>
                  </a:tcPr>
                </a:tc>
                <a:tc>
                  <a:txBody>
                    <a:bodyPr/>
                    <a:lstStyle/>
                    <a:p>
                      <a:pPr marL="0" algn="just" defTabSz="685800" rtl="0" eaLnBrk="1" latinLnBrk="0" hangingPunct="1">
                        <a:lnSpc>
                          <a:spcPct val="115000"/>
                        </a:lnSpc>
                        <a:spcAft>
                          <a:spcPts val="0"/>
                        </a:spcAft>
                      </a:pPr>
                      <a:r>
                        <a:rPr lang="de-DE" sz="1500" kern="1200" dirty="0">
                          <a:solidFill>
                            <a:srgbClr val="FFFFFF"/>
                          </a:solidFill>
                          <a:latin typeface="Tw Cen MT" panose="020B0602020104020603" pitchFamily="34" charset="0"/>
                          <a:ea typeface="Tahoma" pitchFamily="34" charset="0"/>
                          <a:cs typeface="Tahoma" pitchFamily="34" charset="0"/>
                        </a:rPr>
                        <a:t>Was ist schöner als</a:t>
                      </a:r>
                      <a:r>
                        <a:rPr lang="de-DE" sz="1500" kern="1200" baseline="0" dirty="0">
                          <a:solidFill>
                            <a:srgbClr val="FFFFFF"/>
                          </a:solidFill>
                          <a:latin typeface="Tw Cen MT" panose="020B0602020104020603" pitchFamily="34" charset="0"/>
                          <a:ea typeface="Tahoma" pitchFamily="34" charset="0"/>
                          <a:cs typeface="Tahoma" pitchFamily="34" charset="0"/>
                        </a:rPr>
                        <a:t> der </a:t>
                      </a:r>
                      <a:r>
                        <a:rPr lang="de-DE" sz="1500" kern="1200" dirty="0">
                          <a:solidFill>
                            <a:srgbClr val="FFFFFF"/>
                          </a:solidFill>
                          <a:latin typeface="Tw Cen MT" panose="020B0602020104020603" pitchFamily="34" charset="0"/>
                          <a:ea typeface="Tahoma" pitchFamily="34" charset="0"/>
                          <a:cs typeface="Tahoma" pitchFamily="34" charset="0"/>
                        </a:rPr>
                        <a:t>Datenschutz?</a:t>
                      </a:r>
                    </a:p>
                  </a:txBody>
                  <a:tcPr marL="137160" marR="73025" marT="0" marB="0" anchor="ctr">
                    <a:lnL w="76200" cap="flat" cmpd="sng" algn="ctr">
                      <a:solidFill>
                        <a:srgbClr val="FFFFFF"/>
                      </a:solidFill>
                      <a:prstDash val="solid"/>
                      <a:round/>
                      <a:headEnd type="none" w="med" len="med"/>
                      <a:tailEnd type="none" w="med" len="med"/>
                    </a:lnL>
                    <a:lnR>
                      <a:noFill/>
                    </a:lnR>
                    <a:lnT>
                      <a:noFill/>
                    </a:lnT>
                    <a:lnB>
                      <a:noFill/>
                    </a:lnB>
                    <a:solidFill>
                      <a:srgbClr val="94B6D2"/>
                    </a:solidFill>
                  </a:tcPr>
                </a:tc>
                <a:extLst>
                  <a:ext uri="{0D108BD9-81ED-4DB2-BD59-A6C34878D82A}">
                    <a16:rowId xmlns:a16="http://schemas.microsoft.com/office/drawing/2014/main" val="10000"/>
                  </a:ext>
                </a:extLst>
              </a:tr>
            </a:tbl>
          </a:graphicData>
        </a:graphic>
      </p:graphicFrame>
      <p:sp>
        <p:nvSpPr>
          <p:cNvPr id="16" name="object 16"/>
          <p:cNvSpPr/>
          <p:nvPr/>
        </p:nvSpPr>
        <p:spPr>
          <a:xfrm>
            <a:off x="4583533" y="1485329"/>
            <a:ext cx="0" cy="108585"/>
          </a:xfrm>
          <a:custGeom>
            <a:avLst/>
            <a:gdLst/>
            <a:ahLst/>
            <a:cxnLst/>
            <a:rect l="l" t="t" r="r" b="b"/>
            <a:pathLst>
              <a:path h="144780">
                <a:moveTo>
                  <a:pt x="0" y="0"/>
                </a:moveTo>
                <a:lnTo>
                  <a:pt x="0" y="144399"/>
                </a:lnTo>
              </a:path>
            </a:pathLst>
          </a:custGeom>
          <a:ln w="12192">
            <a:solidFill>
              <a:srgbClr val="FFFFFF"/>
            </a:solidFill>
          </a:ln>
        </p:spPr>
        <p:txBody>
          <a:bodyPr wrap="square" lIns="0" tIns="0" rIns="0" bIns="0" rtlCol="0"/>
          <a:lstStyle/>
          <a:p>
            <a:endParaRPr>
              <a:solidFill>
                <a:schemeClr val="bg1"/>
              </a:solidFill>
              <a:latin typeface="Tw Cen MT" charset="0"/>
              <a:ea typeface="Tw Cen MT" charset="0"/>
              <a:cs typeface="Tw Cen MT" charset="0"/>
            </a:endParaRPr>
          </a:p>
        </p:txBody>
      </p:sp>
      <p:sp>
        <p:nvSpPr>
          <p:cNvPr id="18" name="object 17"/>
          <p:cNvSpPr/>
          <p:nvPr/>
        </p:nvSpPr>
        <p:spPr>
          <a:xfrm>
            <a:off x="7579717" y="1496760"/>
            <a:ext cx="12700" cy="97631"/>
          </a:xfrm>
          <a:custGeom>
            <a:avLst/>
            <a:gdLst/>
            <a:ahLst/>
            <a:cxnLst/>
            <a:rect l="l" t="t" r="r" b="b"/>
            <a:pathLst>
              <a:path w="12700" h="130175">
                <a:moveTo>
                  <a:pt x="12700" y="0"/>
                </a:moveTo>
                <a:lnTo>
                  <a:pt x="0" y="130175"/>
                </a:lnTo>
              </a:path>
            </a:pathLst>
          </a:custGeom>
          <a:ln w="12192">
            <a:solidFill>
              <a:srgbClr val="FFFFFF"/>
            </a:solidFill>
          </a:ln>
        </p:spPr>
        <p:txBody>
          <a:bodyPr wrap="square" lIns="0" tIns="0" rIns="0" bIns="0" rtlCol="0"/>
          <a:lstStyle/>
          <a:p>
            <a:endParaRPr>
              <a:solidFill>
                <a:schemeClr val="bg1"/>
              </a:solidFill>
              <a:latin typeface="Tw Cen MT" charset="0"/>
              <a:ea typeface="Tw Cen MT" charset="0"/>
              <a:cs typeface="Tw Cen MT" charset="0"/>
            </a:endParaRPr>
          </a:p>
        </p:txBody>
      </p:sp>
      <p:sp>
        <p:nvSpPr>
          <p:cNvPr id="9" name="object 4"/>
          <p:cNvSpPr txBox="1"/>
          <p:nvPr/>
        </p:nvSpPr>
        <p:spPr>
          <a:xfrm>
            <a:off x="76200" y="742950"/>
            <a:ext cx="9098280" cy="246221"/>
          </a:xfrm>
          <a:prstGeom prst="rect">
            <a:avLst/>
          </a:prstGeom>
        </p:spPr>
        <p:txBody>
          <a:bodyPr vert="horz" wrap="square" lIns="0" tIns="0" rIns="0" bIns="0" rtlCol="0">
            <a:spAutoFit/>
          </a:bodyPr>
          <a:lstStyle/>
          <a:p>
            <a:pPr marR="254635">
              <a:lnSpc>
                <a:spcPct val="100000"/>
              </a:lnSpc>
            </a:pPr>
            <a:endParaRPr sz="1600" i="1" dirty="0">
              <a:latin typeface="Tw Cen MT" charset="0"/>
              <a:ea typeface="Tw Cen MT" charset="0"/>
              <a:cs typeface="Tw Cen MT" charset="0"/>
            </a:endParaRPr>
          </a:p>
        </p:txBody>
      </p:sp>
      <p:sp>
        <p:nvSpPr>
          <p:cNvPr id="4" name="Textfeld 3"/>
          <p:cNvSpPr txBox="1"/>
          <p:nvPr/>
        </p:nvSpPr>
        <p:spPr>
          <a:xfrm>
            <a:off x="3857625" y="490451"/>
            <a:ext cx="5057775" cy="5016758"/>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t>Das WEMoG hat das Thema </a:t>
            </a:r>
            <a:r>
              <a:rPr lang="de-DE" sz="1600" b="1" dirty="0">
                <a:solidFill>
                  <a:srgbClr val="FF0000"/>
                </a:solidFill>
              </a:rPr>
              <a:t>Datenschutz/DS-GVO </a:t>
            </a:r>
            <a:r>
              <a:rPr lang="de-DE" sz="1600" dirty="0"/>
              <a:t>(erstaunlicherweise) „unbeackert“ gelassen. Es gibt nur einen kleinen Hinweis…</a:t>
            </a:r>
          </a:p>
          <a:p>
            <a:pPr marL="285750" indent="-285750">
              <a:buFont typeface="Wingdings" panose="05000000000000000000" pitchFamily="2" charset="2"/>
              <a:buChar char="Ø"/>
            </a:pPr>
            <a:endParaRPr lang="de-DE" sz="1600" dirty="0"/>
          </a:p>
          <a:p>
            <a:pPr marL="285750" indent="-285750">
              <a:buFont typeface="Wingdings" panose="05000000000000000000" pitchFamily="2" charset="2"/>
              <a:buChar char="Ø"/>
            </a:pPr>
            <a:endParaRPr lang="de-DE" sz="1600" dirty="0"/>
          </a:p>
          <a:p>
            <a:pPr marL="285750" indent="-285750">
              <a:buFont typeface="Wingdings" panose="05000000000000000000" pitchFamily="2" charset="2"/>
              <a:buChar char="Ø"/>
            </a:pPr>
            <a:endParaRPr lang="de-DE" sz="1600" dirty="0"/>
          </a:p>
          <a:p>
            <a:pPr marL="285750" indent="-285750">
              <a:buFont typeface="Wingdings" panose="05000000000000000000" pitchFamily="2" charset="2"/>
              <a:buChar char="Ø"/>
            </a:pPr>
            <a:endParaRPr lang="de-DE" sz="1600" dirty="0"/>
          </a:p>
          <a:p>
            <a:pPr marL="285750" indent="-285750">
              <a:buFont typeface="Wingdings" panose="05000000000000000000" pitchFamily="2" charset="2"/>
              <a:buChar char="Ø"/>
            </a:pPr>
            <a:endParaRPr lang="de-DE" sz="1600" dirty="0"/>
          </a:p>
          <a:p>
            <a:pPr marL="285750" indent="-285750">
              <a:buFont typeface="Wingdings" panose="05000000000000000000" pitchFamily="2" charset="2"/>
              <a:buChar char="Ø"/>
            </a:pPr>
            <a:endParaRPr lang="de-DE" sz="1600" dirty="0"/>
          </a:p>
          <a:p>
            <a:pPr marL="285750" indent="-285750">
              <a:buFont typeface="Wingdings" panose="05000000000000000000" pitchFamily="2" charset="2"/>
              <a:buChar char="Ø"/>
            </a:pPr>
            <a:endParaRPr lang="de-DE" sz="1600" dirty="0"/>
          </a:p>
          <a:p>
            <a:pPr marL="285750" indent="-285750">
              <a:buFont typeface="Wingdings" panose="05000000000000000000" pitchFamily="2" charset="2"/>
              <a:buChar char="Ø"/>
            </a:pPr>
            <a:endParaRPr lang="de-DE" sz="1600" dirty="0"/>
          </a:p>
          <a:p>
            <a:pPr marL="285750" indent="-285750">
              <a:buFont typeface="Wingdings" panose="05000000000000000000" pitchFamily="2" charset="2"/>
              <a:buChar char="Ø"/>
            </a:pPr>
            <a:endParaRPr lang="de-DE" sz="1600" dirty="0"/>
          </a:p>
          <a:p>
            <a:pPr marL="285750" indent="-285750">
              <a:buFont typeface="Wingdings" panose="05000000000000000000" pitchFamily="2" charset="2"/>
              <a:buChar char="Ø"/>
            </a:pPr>
            <a:endParaRPr lang="de-DE" sz="1600" dirty="0"/>
          </a:p>
          <a:p>
            <a:pPr marL="285750" indent="-285750">
              <a:buFont typeface="Wingdings" panose="05000000000000000000" pitchFamily="2" charset="2"/>
              <a:buChar char="Ø"/>
            </a:pPr>
            <a:endParaRPr lang="de-DE" sz="1600" dirty="0"/>
          </a:p>
          <a:p>
            <a:pPr marL="285750" indent="-285750">
              <a:buFont typeface="Wingdings" panose="05000000000000000000" pitchFamily="2" charset="2"/>
              <a:buChar char="Ø"/>
            </a:pPr>
            <a:r>
              <a:rPr lang="de-DE" sz="1600" dirty="0"/>
              <a:t>… und selbst bei (Datenschutz-)Fragen  bei der </a:t>
            </a:r>
            <a:r>
              <a:rPr lang="de-DE" sz="1600" b="1" dirty="0"/>
              <a:t>„Online-EV“</a:t>
            </a:r>
            <a:r>
              <a:rPr lang="de-DE" sz="1600" dirty="0"/>
              <a:t> wird a.a.O. S. 71 nur vage auf die Grundsätze ordnungsgemäßer Verwaltung (= § 18 Abs. 2 WEG)  verwiesen…</a:t>
            </a:r>
          </a:p>
          <a:p>
            <a:pPr marL="285750" indent="-285750">
              <a:buFont typeface="Wingdings" panose="05000000000000000000" pitchFamily="2" charset="2"/>
              <a:buChar char="Ø"/>
            </a:pPr>
            <a:r>
              <a:rPr lang="de-DE" sz="1600" b="1" dirty="0"/>
              <a:t>Was heißt das alles eigentlich?</a:t>
            </a:r>
          </a:p>
          <a:p>
            <a:pPr marL="285750" indent="-285750">
              <a:buFont typeface="Wingdings" panose="05000000000000000000" pitchFamily="2" charset="2"/>
              <a:buChar char="Ø"/>
            </a:pPr>
            <a:endParaRPr lang="de-DE" sz="1600" dirty="0"/>
          </a:p>
        </p:txBody>
      </p:sp>
      <p:pic>
        <p:nvPicPr>
          <p:cNvPr id="7" name="Grafik 6"/>
          <p:cNvPicPr>
            <a:picLocks noChangeAspect="1"/>
          </p:cNvPicPr>
          <p:nvPr/>
        </p:nvPicPr>
        <p:blipFill rotWithShape="1">
          <a:blip r:embed="rId2"/>
          <a:srcRect l="20000" t="28516" r="62767" b="39534"/>
          <a:stretch/>
        </p:blipFill>
        <p:spPr>
          <a:xfrm>
            <a:off x="4189936" y="1264107"/>
            <a:ext cx="4621752" cy="2677674"/>
          </a:xfrm>
          <a:prstGeom prst="rect">
            <a:avLst/>
          </a:prstGeom>
        </p:spPr>
      </p:pic>
    </p:spTree>
    <p:extLst>
      <p:ext uri="{BB962C8B-B14F-4D97-AF65-F5344CB8AC3E}">
        <p14:creationId xmlns:p14="http://schemas.microsoft.com/office/powerpoint/2010/main" val="36906861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elle 5"/>
          <p:cNvGraphicFramePr>
            <a:graphicFrameLocks noGrp="1"/>
          </p:cNvGraphicFramePr>
          <p:nvPr>
            <p:extLst>
              <p:ext uri="{D42A27DB-BD31-4B8C-83A1-F6EECF244321}">
                <p14:modId xmlns:p14="http://schemas.microsoft.com/office/powerpoint/2010/main" val="1424100886"/>
              </p:ext>
            </p:extLst>
          </p:nvPr>
        </p:nvGraphicFramePr>
        <p:xfrm>
          <a:off x="3048000" y="0"/>
          <a:ext cx="6096000" cy="525780"/>
        </p:xfrm>
        <a:graphic>
          <a:graphicData uri="http://schemas.openxmlformats.org/drawingml/2006/table">
            <a:tbl>
              <a:tblPr/>
              <a:tblGrid>
                <a:gridCol w="1767840">
                  <a:extLst>
                    <a:ext uri="{9D8B030D-6E8A-4147-A177-3AD203B41FA5}">
                      <a16:colId xmlns:a16="http://schemas.microsoft.com/office/drawing/2014/main" val="20000"/>
                    </a:ext>
                  </a:extLst>
                </a:gridCol>
                <a:gridCol w="4328160">
                  <a:extLst>
                    <a:ext uri="{9D8B030D-6E8A-4147-A177-3AD203B41FA5}">
                      <a16:colId xmlns:a16="http://schemas.microsoft.com/office/drawing/2014/main" val="20001"/>
                    </a:ext>
                  </a:extLst>
                </a:gridCol>
              </a:tblGrid>
              <a:tr h="525780">
                <a:tc>
                  <a:txBody>
                    <a:bodyPr/>
                    <a:lstStyle/>
                    <a:p>
                      <a:pPr algn="just">
                        <a:lnSpc>
                          <a:spcPct val="100000"/>
                        </a:lnSpc>
                        <a:spcAft>
                          <a:spcPts val="0"/>
                        </a:spcAft>
                      </a:pPr>
                      <a:endParaRPr lang="de-DE" sz="1100" dirty="0">
                        <a:solidFill>
                          <a:srgbClr val="FFFFFF"/>
                        </a:solidFill>
                        <a:latin typeface="Tw Cen MT" panose="020B0602020104020603" pitchFamily="34" charset="0"/>
                        <a:ea typeface="Tahoma" pitchFamily="34" charset="0"/>
                        <a:cs typeface="Tahoma" pitchFamily="34" charset="0"/>
                      </a:endParaRPr>
                    </a:p>
                    <a:p>
                      <a:pPr algn="just">
                        <a:lnSpc>
                          <a:spcPct val="100000"/>
                        </a:lnSpc>
                        <a:spcAft>
                          <a:spcPts val="0"/>
                        </a:spcAft>
                      </a:pPr>
                      <a:endParaRPr lang="de-DE" sz="1100" dirty="0">
                        <a:solidFill>
                          <a:srgbClr val="FFFFFF"/>
                        </a:solidFill>
                        <a:latin typeface="Tw Cen MT" panose="020B0602020104020603" pitchFamily="34" charset="0"/>
                        <a:ea typeface="Tahoma" pitchFamily="34" charset="0"/>
                        <a:cs typeface="Tahoma" pitchFamily="34" charset="0"/>
                      </a:endParaRPr>
                    </a:p>
                  </a:txBody>
                  <a:tcPr marL="73025" marR="73025" marT="0" marB="0" anchor="ctr">
                    <a:lnL>
                      <a:noFill/>
                    </a:lnL>
                    <a:lnR w="76200" cap="flat" cmpd="sng" algn="ctr">
                      <a:solidFill>
                        <a:srgbClr val="FFFFFF"/>
                      </a:solidFill>
                      <a:prstDash val="solid"/>
                      <a:round/>
                      <a:headEnd type="none" w="med" len="med"/>
                      <a:tailEnd type="none" w="med" len="med"/>
                    </a:lnR>
                    <a:lnT>
                      <a:noFill/>
                    </a:lnT>
                    <a:lnB>
                      <a:noFill/>
                    </a:lnB>
                    <a:solidFill>
                      <a:srgbClr val="DD8047"/>
                    </a:solidFill>
                  </a:tcPr>
                </a:tc>
                <a:tc>
                  <a:txBody>
                    <a:bodyPr/>
                    <a:lstStyle/>
                    <a:p>
                      <a:pPr marL="0" algn="just" defTabSz="685800" rtl="0" eaLnBrk="1" latinLnBrk="0" hangingPunct="1">
                        <a:lnSpc>
                          <a:spcPct val="115000"/>
                        </a:lnSpc>
                        <a:spcAft>
                          <a:spcPts val="0"/>
                        </a:spcAft>
                      </a:pPr>
                      <a:r>
                        <a:rPr lang="de-DE" sz="1500" kern="1200" dirty="0">
                          <a:solidFill>
                            <a:srgbClr val="FFFFFF"/>
                          </a:solidFill>
                          <a:latin typeface="Tw Cen MT" panose="020B0602020104020603" pitchFamily="34" charset="0"/>
                          <a:ea typeface="Tahoma" pitchFamily="34" charset="0"/>
                          <a:cs typeface="Tahoma" pitchFamily="34" charset="0"/>
                        </a:rPr>
                        <a:t>Grundlagen: DSGVO,</a:t>
                      </a:r>
                      <a:r>
                        <a:rPr lang="de-DE" sz="1500" kern="1200" baseline="0" dirty="0">
                          <a:solidFill>
                            <a:srgbClr val="FFFFFF"/>
                          </a:solidFill>
                          <a:latin typeface="Tw Cen MT" panose="020B0602020104020603" pitchFamily="34" charset="0"/>
                          <a:ea typeface="Tahoma" pitchFamily="34" charset="0"/>
                          <a:cs typeface="Tahoma" pitchFamily="34" charset="0"/>
                        </a:rPr>
                        <a:t> </a:t>
                      </a:r>
                      <a:r>
                        <a:rPr lang="de-DE" sz="1500" kern="1200" dirty="0">
                          <a:solidFill>
                            <a:srgbClr val="FFFFFF"/>
                          </a:solidFill>
                          <a:latin typeface="Tw Cen MT" panose="020B0602020104020603" pitchFamily="34" charset="0"/>
                          <a:ea typeface="Tahoma" pitchFamily="34" charset="0"/>
                          <a:cs typeface="Tahoma" pitchFamily="34" charset="0"/>
                        </a:rPr>
                        <a:t>BDSG &amp; Co. </a:t>
                      </a:r>
                    </a:p>
                    <a:p>
                      <a:pPr marL="0" algn="just" defTabSz="685800" rtl="0" eaLnBrk="1" latinLnBrk="0" hangingPunct="1">
                        <a:lnSpc>
                          <a:spcPct val="115000"/>
                        </a:lnSpc>
                        <a:spcAft>
                          <a:spcPts val="0"/>
                        </a:spcAft>
                      </a:pPr>
                      <a:r>
                        <a:rPr lang="de-DE" sz="1500" kern="1200" dirty="0">
                          <a:solidFill>
                            <a:srgbClr val="FFFFFF"/>
                          </a:solidFill>
                          <a:latin typeface="Tw Cen MT" panose="020B0602020104020603" pitchFamily="34" charset="0"/>
                          <a:ea typeface="Tahoma" pitchFamily="34" charset="0"/>
                          <a:cs typeface="Tahoma" pitchFamily="34" charset="0"/>
                        </a:rPr>
                        <a:t>(Bärmann/</a:t>
                      </a:r>
                      <a:r>
                        <a:rPr lang="de-DE" sz="1500" i="1" kern="1200" dirty="0">
                          <a:solidFill>
                            <a:srgbClr val="FFFFFF"/>
                          </a:solidFill>
                          <a:latin typeface="Tw Cen MT" panose="020B0602020104020603" pitchFamily="34" charset="0"/>
                          <a:ea typeface="Tahoma" pitchFamily="34" charset="0"/>
                          <a:cs typeface="Tahoma" pitchFamily="34" charset="0"/>
                        </a:rPr>
                        <a:t>Dötsch</a:t>
                      </a:r>
                      <a:r>
                        <a:rPr lang="de-DE" sz="1500" kern="1200" dirty="0">
                          <a:solidFill>
                            <a:srgbClr val="FFFFFF"/>
                          </a:solidFill>
                          <a:latin typeface="Tw Cen MT" panose="020B0602020104020603" pitchFamily="34" charset="0"/>
                          <a:ea typeface="Tahoma" pitchFamily="34" charset="0"/>
                          <a:cs typeface="Tahoma" pitchFamily="34" charset="0"/>
                        </a:rPr>
                        <a:t>, § 18 Rn. 250 – 287 W)</a:t>
                      </a:r>
                    </a:p>
                  </a:txBody>
                  <a:tcPr marL="137160" marR="73025" marT="0" marB="0" anchor="ctr">
                    <a:lnL w="76200" cap="flat" cmpd="sng" algn="ctr">
                      <a:solidFill>
                        <a:srgbClr val="FFFFFF"/>
                      </a:solidFill>
                      <a:prstDash val="solid"/>
                      <a:round/>
                      <a:headEnd type="none" w="med" len="med"/>
                      <a:tailEnd type="none" w="med" len="med"/>
                    </a:lnL>
                    <a:lnR>
                      <a:noFill/>
                    </a:lnR>
                    <a:lnT>
                      <a:noFill/>
                    </a:lnT>
                    <a:lnB>
                      <a:noFill/>
                    </a:lnB>
                    <a:solidFill>
                      <a:srgbClr val="94B6D2"/>
                    </a:solidFill>
                  </a:tcPr>
                </a:tc>
                <a:extLst>
                  <a:ext uri="{0D108BD9-81ED-4DB2-BD59-A6C34878D82A}">
                    <a16:rowId xmlns:a16="http://schemas.microsoft.com/office/drawing/2014/main" val="10000"/>
                  </a:ext>
                </a:extLst>
              </a:tr>
            </a:tbl>
          </a:graphicData>
        </a:graphic>
      </p:graphicFrame>
      <p:sp>
        <p:nvSpPr>
          <p:cNvPr id="16" name="object 16"/>
          <p:cNvSpPr/>
          <p:nvPr/>
        </p:nvSpPr>
        <p:spPr>
          <a:xfrm>
            <a:off x="4583533" y="1485329"/>
            <a:ext cx="0" cy="108585"/>
          </a:xfrm>
          <a:custGeom>
            <a:avLst/>
            <a:gdLst/>
            <a:ahLst/>
            <a:cxnLst/>
            <a:rect l="l" t="t" r="r" b="b"/>
            <a:pathLst>
              <a:path h="144780">
                <a:moveTo>
                  <a:pt x="0" y="0"/>
                </a:moveTo>
                <a:lnTo>
                  <a:pt x="0" y="144399"/>
                </a:lnTo>
              </a:path>
            </a:pathLst>
          </a:custGeom>
          <a:ln w="12192">
            <a:solidFill>
              <a:srgbClr val="FFFFFF"/>
            </a:solidFill>
          </a:ln>
        </p:spPr>
        <p:txBody>
          <a:bodyPr wrap="square" lIns="0" tIns="0" rIns="0" bIns="0" rtlCol="0"/>
          <a:lstStyle/>
          <a:p>
            <a:endParaRPr>
              <a:solidFill>
                <a:schemeClr val="bg1"/>
              </a:solidFill>
              <a:latin typeface="Tw Cen MT" charset="0"/>
              <a:ea typeface="Tw Cen MT" charset="0"/>
              <a:cs typeface="Tw Cen MT" charset="0"/>
            </a:endParaRPr>
          </a:p>
        </p:txBody>
      </p:sp>
      <p:sp>
        <p:nvSpPr>
          <p:cNvPr id="18" name="object 17"/>
          <p:cNvSpPr/>
          <p:nvPr/>
        </p:nvSpPr>
        <p:spPr>
          <a:xfrm>
            <a:off x="7579717" y="1496760"/>
            <a:ext cx="12700" cy="97631"/>
          </a:xfrm>
          <a:custGeom>
            <a:avLst/>
            <a:gdLst/>
            <a:ahLst/>
            <a:cxnLst/>
            <a:rect l="l" t="t" r="r" b="b"/>
            <a:pathLst>
              <a:path w="12700" h="130175">
                <a:moveTo>
                  <a:pt x="12700" y="0"/>
                </a:moveTo>
                <a:lnTo>
                  <a:pt x="0" y="130175"/>
                </a:lnTo>
              </a:path>
            </a:pathLst>
          </a:custGeom>
          <a:ln w="12192">
            <a:solidFill>
              <a:srgbClr val="FFFFFF"/>
            </a:solidFill>
          </a:ln>
        </p:spPr>
        <p:txBody>
          <a:bodyPr wrap="square" lIns="0" tIns="0" rIns="0" bIns="0" rtlCol="0"/>
          <a:lstStyle/>
          <a:p>
            <a:endParaRPr>
              <a:solidFill>
                <a:schemeClr val="bg1"/>
              </a:solidFill>
              <a:latin typeface="Tw Cen MT" charset="0"/>
              <a:ea typeface="Tw Cen MT" charset="0"/>
              <a:cs typeface="Tw Cen MT" charset="0"/>
            </a:endParaRPr>
          </a:p>
        </p:txBody>
      </p:sp>
      <p:sp>
        <p:nvSpPr>
          <p:cNvPr id="9" name="object 4"/>
          <p:cNvSpPr txBox="1"/>
          <p:nvPr/>
        </p:nvSpPr>
        <p:spPr>
          <a:xfrm>
            <a:off x="76200" y="742950"/>
            <a:ext cx="9098280" cy="246221"/>
          </a:xfrm>
          <a:prstGeom prst="rect">
            <a:avLst/>
          </a:prstGeom>
        </p:spPr>
        <p:txBody>
          <a:bodyPr vert="horz" wrap="square" lIns="0" tIns="0" rIns="0" bIns="0" rtlCol="0">
            <a:spAutoFit/>
          </a:bodyPr>
          <a:lstStyle/>
          <a:p>
            <a:pPr marR="254635">
              <a:lnSpc>
                <a:spcPct val="100000"/>
              </a:lnSpc>
            </a:pPr>
            <a:endParaRPr sz="1600" i="1" dirty="0">
              <a:latin typeface="Tw Cen MT" charset="0"/>
              <a:ea typeface="Tw Cen MT" charset="0"/>
              <a:cs typeface="Tw Cen MT" charset="0"/>
            </a:endParaRPr>
          </a:p>
        </p:txBody>
      </p:sp>
      <p:sp>
        <p:nvSpPr>
          <p:cNvPr id="2" name="Textfeld 1"/>
          <p:cNvSpPr txBox="1"/>
          <p:nvPr/>
        </p:nvSpPr>
        <p:spPr>
          <a:xfrm>
            <a:off x="1828800" y="604153"/>
            <a:ext cx="7215809" cy="4524315"/>
          </a:xfrm>
          <a:prstGeom prst="rect">
            <a:avLst/>
          </a:prstGeom>
          <a:noFill/>
        </p:spPr>
        <p:txBody>
          <a:bodyPr wrap="square" rtlCol="0">
            <a:spAutoFit/>
          </a:bodyPr>
          <a:lstStyle/>
          <a:p>
            <a:pPr marL="285750" indent="-285750">
              <a:buFont typeface="Arial" panose="020B0604020202020204" pitchFamily="34" charset="0"/>
              <a:buChar char="•"/>
            </a:pPr>
            <a:r>
              <a:rPr lang="de-DE" b="1" dirty="0"/>
              <a:t>Seit 25.05.2018: DSGVO</a:t>
            </a:r>
            <a:r>
              <a:rPr lang="de-DE" dirty="0"/>
              <a:t> = unmittelbar, d.h. ohne einen „Umsetzungsakt“  in den Nationalstaaten direkt geltendes (europäisches) Recht (Abgrenzung zur früheren Datenschutz-Richtlinie)</a:t>
            </a:r>
          </a:p>
          <a:p>
            <a:pPr marL="742950" lvl="1" indent="-285750">
              <a:buFont typeface="Arial" panose="020B0604020202020204" pitchFamily="34" charset="0"/>
              <a:buChar char="•"/>
            </a:pPr>
            <a:r>
              <a:rPr lang="de-DE" dirty="0"/>
              <a:t>Die DSGVO hat sog. „Öffnungsklauseln“ für die nationalen Gesetzgeber, die der deutsche Gesetzgeber aber (leider) oft (und auch beim WEMoG) nicht explizit genutzt hat, was viele Fragen in der Praxis mit sich bringt.</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dirty="0"/>
              <a:t>Immerhin gibt es noch das extra angepasste </a:t>
            </a:r>
            <a:r>
              <a:rPr lang="de-DE" b="1" dirty="0"/>
              <a:t>Bundesdatenschutzgesetz (BSDG) </a:t>
            </a:r>
            <a:r>
              <a:rPr lang="de-DE" dirty="0"/>
              <a:t>mit einigen Regelungen, die teilweise aber wohl europarechtswidrig sind (dann: Anwendungsvorrang der DS-GVO)</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dirty="0"/>
              <a:t>Daneben: </a:t>
            </a:r>
            <a:r>
              <a:rPr lang="de-DE" b="1" dirty="0"/>
              <a:t>Landesdatenschutzgesetze (z.B. DSG NRW) </a:t>
            </a:r>
            <a:r>
              <a:rPr lang="de-DE" dirty="0"/>
              <a:t>– im hiesigen Bereich aber nicht relevant, sondern nur für behördliche Tätigkeiten</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b="1" u="sng" dirty="0">
                <a:solidFill>
                  <a:srgbClr val="FF0000"/>
                </a:solidFill>
              </a:rPr>
              <a:t>Insgesamt (leider): Absolut unlesbares Normen-Gewirr! </a:t>
            </a:r>
          </a:p>
        </p:txBody>
      </p:sp>
    </p:spTree>
    <p:extLst>
      <p:ext uri="{BB962C8B-B14F-4D97-AF65-F5344CB8AC3E}">
        <p14:creationId xmlns:p14="http://schemas.microsoft.com/office/powerpoint/2010/main" val="149212579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elle 5"/>
          <p:cNvGraphicFramePr>
            <a:graphicFrameLocks noGrp="1"/>
          </p:cNvGraphicFramePr>
          <p:nvPr>
            <p:extLst>
              <p:ext uri="{D42A27DB-BD31-4B8C-83A1-F6EECF244321}">
                <p14:modId xmlns:p14="http://schemas.microsoft.com/office/powerpoint/2010/main" val="4130384063"/>
              </p:ext>
            </p:extLst>
          </p:nvPr>
        </p:nvGraphicFramePr>
        <p:xfrm>
          <a:off x="3048000" y="0"/>
          <a:ext cx="6096000" cy="525780"/>
        </p:xfrm>
        <a:graphic>
          <a:graphicData uri="http://schemas.openxmlformats.org/drawingml/2006/table">
            <a:tbl>
              <a:tblPr/>
              <a:tblGrid>
                <a:gridCol w="1767840">
                  <a:extLst>
                    <a:ext uri="{9D8B030D-6E8A-4147-A177-3AD203B41FA5}">
                      <a16:colId xmlns:a16="http://schemas.microsoft.com/office/drawing/2014/main" val="20000"/>
                    </a:ext>
                  </a:extLst>
                </a:gridCol>
                <a:gridCol w="4328160">
                  <a:extLst>
                    <a:ext uri="{9D8B030D-6E8A-4147-A177-3AD203B41FA5}">
                      <a16:colId xmlns:a16="http://schemas.microsoft.com/office/drawing/2014/main" val="20001"/>
                    </a:ext>
                  </a:extLst>
                </a:gridCol>
              </a:tblGrid>
              <a:tr h="525780">
                <a:tc>
                  <a:txBody>
                    <a:bodyPr/>
                    <a:lstStyle/>
                    <a:p>
                      <a:pPr algn="just">
                        <a:lnSpc>
                          <a:spcPct val="100000"/>
                        </a:lnSpc>
                        <a:spcAft>
                          <a:spcPts val="0"/>
                        </a:spcAft>
                      </a:pPr>
                      <a:endParaRPr lang="de-DE" sz="1100" dirty="0">
                        <a:solidFill>
                          <a:srgbClr val="FFFFFF"/>
                        </a:solidFill>
                        <a:latin typeface="Tw Cen MT" panose="020B0602020104020603" pitchFamily="34" charset="0"/>
                        <a:ea typeface="Tahoma" pitchFamily="34" charset="0"/>
                        <a:cs typeface="Tahoma" pitchFamily="34" charset="0"/>
                      </a:endParaRPr>
                    </a:p>
                    <a:p>
                      <a:pPr algn="just">
                        <a:lnSpc>
                          <a:spcPct val="100000"/>
                        </a:lnSpc>
                        <a:spcAft>
                          <a:spcPts val="0"/>
                        </a:spcAft>
                      </a:pPr>
                      <a:endParaRPr lang="de-DE" sz="1100" dirty="0">
                        <a:solidFill>
                          <a:srgbClr val="FFFFFF"/>
                        </a:solidFill>
                        <a:latin typeface="Tw Cen MT" panose="020B0602020104020603" pitchFamily="34" charset="0"/>
                        <a:ea typeface="Tahoma" pitchFamily="34" charset="0"/>
                        <a:cs typeface="Tahoma" pitchFamily="34" charset="0"/>
                      </a:endParaRPr>
                    </a:p>
                  </a:txBody>
                  <a:tcPr marL="73025" marR="73025" marT="0" marB="0" anchor="ctr">
                    <a:lnL>
                      <a:noFill/>
                    </a:lnL>
                    <a:lnR w="76200" cap="flat" cmpd="sng" algn="ctr">
                      <a:solidFill>
                        <a:srgbClr val="FFFFFF"/>
                      </a:solidFill>
                      <a:prstDash val="solid"/>
                      <a:round/>
                      <a:headEnd type="none" w="med" len="med"/>
                      <a:tailEnd type="none" w="med" len="med"/>
                    </a:lnR>
                    <a:lnT>
                      <a:noFill/>
                    </a:lnT>
                    <a:lnB>
                      <a:noFill/>
                    </a:lnB>
                    <a:solidFill>
                      <a:srgbClr val="DD8047"/>
                    </a:solidFill>
                  </a:tcPr>
                </a:tc>
                <a:tc>
                  <a:txBody>
                    <a:bodyPr/>
                    <a:lstStyle/>
                    <a:p>
                      <a:pPr marL="0" algn="just" defTabSz="685800" rtl="0" eaLnBrk="1" latinLnBrk="0" hangingPunct="1">
                        <a:lnSpc>
                          <a:spcPct val="115000"/>
                        </a:lnSpc>
                        <a:spcAft>
                          <a:spcPts val="0"/>
                        </a:spcAft>
                      </a:pPr>
                      <a:r>
                        <a:rPr lang="de-DE" sz="1500" kern="1200" dirty="0">
                          <a:solidFill>
                            <a:srgbClr val="FFFFFF"/>
                          </a:solidFill>
                          <a:latin typeface="Tw Cen MT" panose="020B0602020104020603" pitchFamily="34" charset="0"/>
                          <a:ea typeface="Tahoma" pitchFamily="34" charset="0"/>
                          <a:cs typeface="Tahoma" pitchFamily="34" charset="0"/>
                        </a:rPr>
                        <a:t>Art. 5 DSGVO - Grundsätze für die Verarbeitung personenbezogener Daten</a:t>
                      </a:r>
                    </a:p>
                  </a:txBody>
                  <a:tcPr marL="137160" marR="73025" marT="0" marB="0" anchor="ctr">
                    <a:lnL w="76200" cap="flat" cmpd="sng" algn="ctr">
                      <a:solidFill>
                        <a:srgbClr val="FFFFFF"/>
                      </a:solidFill>
                      <a:prstDash val="solid"/>
                      <a:round/>
                      <a:headEnd type="none" w="med" len="med"/>
                      <a:tailEnd type="none" w="med" len="med"/>
                    </a:lnL>
                    <a:lnR>
                      <a:noFill/>
                    </a:lnR>
                    <a:lnT>
                      <a:noFill/>
                    </a:lnT>
                    <a:lnB>
                      <a:noFill/>
                    </a:lnB>
                    <a:solidFill>
                      <a:srgbClr val="94B6D2"/>
                    </a:solidFill>
                  </a:tcPr>
                </a:tc>
                <a:extLst>
                  <a:ext uri="{0D108BD9-81ED-4DB2-BD59-A6C34878D82A}">
                    <a16:rowId xmlns:a16="http://schemas.microsoft.com/office/drawing/2014/main" val="10000"/>
                  </a:ext>
                </a:extLst>
              </a:tr>
            </a:tbl>
          </a:graphicData>
        </a:graphic>
      </p:graphicFrame>
      <p:sp>
        <p:nvSpPr>
          <p:cNvPr id="16" name="object 16"/>
          <p:cNvSpPr/>
          <p:nvPr/>
        </p:nvSpPr>
        <p:spPr>
          <a:xfrm>
            <a:off x="4583533" y="1485329"/>
            <a:ext cx="0" cy="108585"/>
          </a:xfrm>
          <a:custGeom>
            <a:avLst/>
            <a:gdLst/>
            <a:ahLst/>
            <a:cxnLst/>
            <a:rect l="l" t="t" r="r" b="b"/>
            <a:pathLst>
              <a:path h="144780">
                <a:moveTo>
                  <a:pt x="0" y="0"/>
                </a:moveTo>
                <a:lnTo>
                  <a:pt x="0" y="144399"/>
                </a:lnTo>
              </a:path>
            </a:pathLst>
          </a:custGeom>
          <a:ln w="12192">
            <a:solidFill>
              <a:srgbClr val="FFFFFF"/>
            </a:solidFill>
          </a:ln>
        </p:spPr>
        <p:txBody>
          <a:bodyPr wrap="square" lIns="0" tIns="0" rIns="0" bIns="0" rtlCol="0"/>
          <a:lstStyle/>
          <a:p>
            <a:endParaRPr>
              <a:solidFill>
                <a:schemeClr val="bg1"/>
              </a:solidFill>
              <a:latin typeface="Tw Cen MT" charset="0"/>
              <a:ea typeface="Tw Cen MT" charset="0"/>
              <a:cs typeface="Tw Cen MT" charset="0"/>
            </a:endParaRPr>
          </a:p>
        </p:txBody>
      </p:sp>
      <p:sp>
        <p:nvSpPr>
          <p:cNvPr id="18" name="object 17"/>
          <p:cNvSpPr/>
          <p:nvPr/>
        </p:nvSpPr>
        <p:spPr>
          <a:xfrm>
            <a:off x="7579717" y="1496760"/>
            <a:ext cx="12700" cy="97631"/>
          </a:xfrm>
          <a:custGeom>
            <a:avLst/>
            <a:gdLst/>
            <a:ahLst/>
            <a:cxnLst/>
            <a:rect l="l" t="t" r="r" b="b"/>
            <a:pathLst>
              <a:path w="12700" h="130175">
                <a:moveTo>
                  <a:pt x="12700" y="0"/>
                </a:moveTo>
                <a:lnTo>
                  <a:pt x="0" y="130175"/>
                </a:lnTo>
              </a:path>
            </a:pathLst>
          </a:custGeom>
          <a:ln w="12192">
            <a:solidFill>
              <a:srgbClr val="FFFFFF"/>
            </a:solidFill>
          </a:ln>
        </p:spPr>
        <p:txBody>
          <a:bodyPr wrap="square" lIns="0" tIns="0" rIns="0" bIns="0" rtlCol="0"/>
          <a:lstStyle/>
          <a:p>
            <a:endParaRPr>
              <a:solidFill>
                <a:schemeClr val="bg1"/>
              </a:solidFill>
              <a:latin typeface="Tw Cen MT" charset="0"/>
              <a:ea typeface="Tw Cen MT" charset="0"/>
              <a:cs typeface="Tw Cen MT" charset="0"/>
            </a:endParaRPr>
          </a:p>
        </p:txBody>
      </p:sp>
      <p:sp>
        <p:nvSpPr>
          <p:cNvPr id="9" name="object 4"/>
          <p:cNvSpPr txBox="1"/>
          <p:nvPr/>
        </p:nvSpPr>
        <p:spPr>
          <a:xfrm>
            <a:off x="76200" y="742950"/>
            <a:ext cx="9098280" cy="246221"/>
          </a:xfrm>
          <a:prstGeom prst="rect">
            <a:avLst/>
          </a:prstGeom>
        </p:spPr>
        <p:txBody>
          <a:bodyPr vert="horz" wrap="square" lIns="0" tIns="0" rIns="0" bIns="0" rtlCol="0">
            <a:spAutoFit/>
          </a:bodyPr>
          <a:lstStyle/>
          <a:p>
            <a:pPr marR="254635">
              <a:lnSpc>
                <a:spcPct val="100000"/>
              </a:lnSpc>
            </a:pPr>
            <a:endParaRPr sz="1600" i="1" dirty="0">
              <a:latin typeface="Tw Cen MT" charset="0"/>
              <a:ea typeface="Tw Cen MT" charset="0"/>
              <a:cs typeface="Tw Cen MT" charset="0"/>
            </a:endParaRPr>
          </a:p>
        </p:txBody>
      </p:sp>
      <p:sp>
        <p:nvSpPr>
          <p:cNvPr id="4" name="Rechteck 3"/>
          <p:cNvSpPr/>
          <p:nvPr/>
        </p:nvSpPr>
        <p:spPr>
          <a:xfrm>
            <a:off x="76200" y="585945"/>
            <a:ext cx="9144000" cy="4401205"/>
          </a:xfrm>
          <a:prstGeom prst="rect">
            <a:avLst/>
          </a:prstGeom>
        </p:spPr>
        <p:txBody>
          <a:bodyPr wrap="square">
            <a:spAutoFit/>
          </a:bodyPr>
          <a:lstStyle/>
          <a:p>
            <a:pPr marL="342900" indent="-342900">
              <a:buAutoNum type="arabicParenBoth"/>
            </a:pPr>
            <a:r>
              <a:rPr lang="de-DE" sz="1400" dirty="0"/>
              <a:t>Personenbezogene Daten müssen</a:t>
            </a:r>
          </a:p>
          <a:p>
            <a:r>
              <a:rPr lang="de-DE" sz="1400" dirty="0"/>
              <a:t>a) auf </a:t>
            </a:r>
            <a:r>
              <a:rPr lang="de-DE" sz="1400" b="1" dirty="0"/>
              <a:t>rechtmäßige Weise</a:t>
            </a:r>
            <a:r>
              <a:rPr lang="de-DE" sz="1400" dirty="0"/>
              <a:t>, nach Treu und Glauben und in einer für die betroffene Person nachvollziehbaren Weise verarbeitet werden („Rechtmäßigkeit, Verarbeitung nach Treu und Glauben, Transparenz“); </a:t>
            </a:r>
            <a:r>
              <a:rPr lang="de-DE" sz="1400" b="1" dirty="0">
                <a:solidFill>
                  <a:srgbClr val="FF0000"/>
                </a:solidFill>
              </a:rPr>
              <a:t>[= DSGVO als sog. Verbot mit Erlaubnisvorbehalt]</a:t>
            </a:r>
          </a:p>
          <a:p>
            <a:r>
              <a:rPr lang="de-DE" sz="1400" dirty="0"/>
              <a:t>b) für festgelegte, eindeutige und legitime </a:t>
            </a:r>
            <a:r>
              <a:rPr lang="de-DE" sz="1400" b="1" dirty="0"/>
              <a:t>Zwecke </a:t>
            </a:r>
            <a:r>
              <a:rPr lang="de-DE" sz="1400" dirty="0"/>
              <a:t>erhoben werden und dürfen nicht in einer mit diesen Zwecken nicht zu vereinbarenden Weise weiterverarbeitet werden…</a:t>
            </a:r>
          </a:p>
          <a:p>
            <a:r>
              <a:rPr lang="de-DE" sz="1400" dirty="0"/>
              <a:t>c) dem </a:t>
            </a:r>
            <a:r>
              <a:rPr lang="de-DE" sz="1400" b="1" dirty="0"/>
              <a:t>Zweck</a:t>
            </a:r>
            <a:r>
              <a:rPr lang="de-DE" sz="1400" dirty="0"/>
              <a:t> angemessen und erheblich sowie auf das für die Zwecke der Verarbeitung notwendige Maß beschränkt sein („Datenminimierung“); </a:t>
            </a:r>
            <a:r>
              <a:rPr lang="de-DE" sz="1400" b="1" dirty="0">
                <a:solidFill>
                  <a:srgbClr val="FF0000"/>
                </a:solidFill>
              </a:rPr>
              <a:t>= „Datensparsamkeit“ und nicht: „Was man hat, hat man“!</a:t>
            </a:r>
          </a:p>
          <a:p>
            <a:r>
              <a:rPr lang="de-DE" sz="1400" dirty="0"/>
              <a:t>d) sachlich </a:t>
            </a:r>
            <a:r>
              <a:rPr lang="de-DE" sz="1400" b="1" dirty="0"/>
              <a:t>richtig</a:t>
            </a:r>
            <a:r>
              <a:rPr lang="de-DE" sz="1400" dirty="0"/>
              <a:t> und erforderlichenfalls auf dem neuesten Stand sein; es sind alle angemessenen Maßnahmen zu treffen, damit personenbezogene Daten, die im Hinblick auf die Zwecke ihrer Verarbeitung unrichtig sind, unverzüglich gelöscht oder berichtigt werden („Richtigkeit“);</a:t>
            </a:r>
          </a:p>
          <a:p>
            <a:r>
              <a:rPr lang="de-DE" sz="1400" dirty="0"/>
              <a:t>e) in einer Form gespeichert werden, die die Identifizierung der betroffenen Personen nur so lange ermöglicht, wie es für die Zwecke, für die sie verarbeitet werden, erforderlich ist… („</a:t>
            </a:r>
            <a:r>
              <a:rPr lang="de-DE" sz="1400" b="1" dirty="0"/>
              <a:t>Speicherbegrenzung</a:t>
            </a:r>
            <a:r>
              <a:rPr lang="de-DE" sz="1400" dirty="0"/>
              <a:t>“); </a:t>
            </a:r>
            <a:r>
              <a:rPr lang="de-DE" sz="1400" b="1" dirty="0">
                <a:solidFill>
                  <a:srgbClr val="FF0000"/>
                </a:solidFill>
              </a:rPr>
              <a:t>= Löschkonzepte?</a:t>
            </a:r>
          </a:p>
          <a:p>
            <a:r>
              <a:rPr lang="de-DE" sz="1400" dirty="0"/>
              <a:t>f) in einer Weise verarbeitet werden, die eine angemessene </a:t>
            </a:r>
            <a:r>
              <a:rPr lang="de-DE" sz="1400" b="1" dirty="0"/>
              <a:t>Sicherheit</a:t>
            </a:r>
            <a:r>
              <a:rPr lang="de-DE" sz="1400" dirty="0"/>
              <a:t> der personenbezogenen Daten gewährleistet, einschließlich Schutz vor unbefugter oder unrechtmäßiger Verarbeitung und vor unbeabsichtigtem Verlust, unbeabsichtigter Zerstörung oder unbeabsichtigter Schädigung durch geeignete technische und organisatorische Maßnahmen („</a:t>
            </a:r>
            <a:r>
              <a:rPr lang="de-DE" sz="1400" b="1" dirty="0"/>
              <a:t>Integrität</a:t>
            </a:r>
            <a:r>
              <a:rPr lang="de-DE" sz="1400" dirty="0"/>
              <a:t> und Vertraulichkeit“); </a:t>
            </a:r>
            <a:r>
              <a:rPr lang="de-DE" sz="1400" b="1" dirty="0">
                <a:solidFill>
                  <a:srgbClr val="FF0000"/>
                </a:solidFill>
              </a:rPr>
              <a:t>= TOM, Datenschutz durch Technikgestaltung und durch datenschutzfreundliche Voreinstellungen nach Art. 25 DSGVO</a:t>
            </a:r>
          </a:p>
          <a:p>
            <a:r>
              <a:rPr lang="de-DE" sz="1400" dirty="0"/>
              <a:t>(2) Der Verantwortliche ist für die Einhaltung des Absatzes 1 verantwortlich und muss dessen Einhaltung nachweisen können („</a:t>
            </a:r>
            <a:r>
              <a:rPr lang="de-DE" sz="1400" b="1" dirty="0"/>
              <a:t>Rechenschaftspflicht</a:t>
            </a:r>
            <a:r>
              <a:rPr lang="de-DE" sz="1400" dirty="0"/>
              <a:t>“). </a:t>
            </a:r>
            <a:r>
              <a:rPr lang="de-DE" sz="1400" b="1" dirty="0">
                <a:solidFill>
                  <a:srgbClr val="FF0000"/>
                </a:solidFill>
              </a:rPr>
              <a:t>(vgl. unbedingt auch Art. 24 DSGVO)</a:t>
            </a:r>
          </a:p>
        </p:txBody>
      </p:sp>
    </p:spTree>
    <p:extLst>
      <p:ext uri="{BB962C8B-B14F-4D97-AF65-F5344CB8AC3E}">
        <p14:creationId xmlns:p14="http://schemas.microsoft.com/office/powerpoint/2010/main" val="102342698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elle 5"/>
          <p:cNvGraphicFramePr>
            <a:graphicFrameLocks noGrp="1"/>
          </p:cNvGraphicFramePr>
          <p:nvPr>
            <p:extLst>
              <p:ext uri="{D42A27DB-BD31-4B8C-83A1-F6EECF244321}">
                <p14:modId xmlns:p14="http://schemas.microsoft.com/office/powerpoint/2010/main" val="1559190895"/>
              </p:ext>
            </p:extLst>
          </p:nvPr>
        </p:nvGraphicFramePr>
        <p:xfrm>
          <a:off x="3048000" y="0"/>
          <a:ext cx="6096000" cy="525780"/>
        </p:xfrm>
        <a:graphic>
          <a:graphicData uri="http://schemas.openxmlformats.org/drawingml/2006/table">
            <a:tbl>
              <a:tblPr/>
              <a:tblGrid>
                <a:gridCol w="1767840">
                  <a:extLst>
                    <a:ext uri="{9D8B030D-6E8A-4147-A177-3AD203B41FA5}">
                      <a16:colId xmlns:a16="http://schemas.microsoft.com/office/drawing/2014/main" val="20000"/>
                    </a:ext>
                  </a:extLst>
                </a:gridCol>
                <a:gridCol w="4328160">
                  <a:extLst>
                    <a:ext uri="{9D8B030D-6E8A-4147-A177-3AD203B41FA5}">
                      <a16:colId xmlns:a16="http://schemas.microsoft.com/office/drawing/2014/main" val="20001"/>
                    </a:ext>
                  </a:extLst>
                </a:gridCol>
              </a:tblGrid>
              <a:tr h="525780">
                <a:tc>
                  <a:txBody>
                    <a:bodyPr/>
                    <a:lstStyle/>
                    <a:p>
                      <a:pPr algn="just">
                        <a:lnSpc>
                          <a:spcPct val="100000"/>
                        </a:lnSpc>
                        <a:spcAft>
                          <a:spcPts val="0"/>
                        </a:spcAft>
                      </a:pPr>
                      <a:endParaRPr lang="de-DE" sz="1100" dirty="0">
                        <a:solidFill>
                          <a:srgbClr val="FFFFFF"/>
                        </a:solidFill>
                        <a:latin typeface="Tw Cen MT" panose="020B0602020104020603" pitchFamily="34" charset="0"/>
                        <a:ea typeface="Tahoma" pitchFamily="34" charset="0"/>
                        <a:cs typeface="Tahoma" pitchFamily="34" charset="0"/>
                      </a:endParaRPr>
                    </a:p>
                    <a:p>
                      <a:pPr algn="just">
                        <a:lnSpc>
                          <a:spcPct val="100000"/>
                        </a:lnSpc>
                        <a:spcAft>
                          <a:spcPts val="0"/>
                        </a:spcAft>
                      </a:pPr>
                      <a:endParaRPr lang="de-DE" sz="1100" dirty="0">
                        <a:solidFill>
                          <a:srgbClr val="FFFFFF"/>
                        </a:solidFill>
                        <a:latin typeface="Tw Cen MT" panose="020B0602020104020603" pitchFamily="34" charset="0"/>
                        <a:ea typeface="Tahoma" pitchFamily="34" charset="0"/>
                        <a:cs typeface="Tahoma" pitchFamily="34" charset="0"/>
                      </a:endParaRPr>
                    </a:p>
                  </a:txBody>
                  <a:tcPr marL="73025" marR="73025" marT="0" marB="0" anchor="ctr">
                    <a:lnL>
                      <a:noFill/>
                    </a:lnL>
                    <a:lnR w="76200" cap="flat" cmpd="sng" algn="ctr">
                      <a:solidFill>
                        <a:srgbClr val="FFFFFF"/>
                      </a:solidFill>
                      <a:prstDash val="solid"/>
                      <a:round/>
                      <a:headEnd type="none" w="med" len="med"/>
                      <a:tailEnd type="none" w="med" len="med"/>
                    </a:lnR>
                    <a:lnT>
                      <a:noFill/>
                    </a:lnT>
                    <a:lnB>
                      <a:noFill/>
                    </a:lnB>
                    <a:solidFill>
                      <a:srgbClr val="DD8047"/>
                    </a:solidFill>
                  </a:tcPr>
                </a:tc>
                <a:tc>
                  <a:txBody>
                    <a:bodyPr/>
                    <a:lstStyle/>
                    <a:p>
                      <a:pPr marL="0" algn="just" defTabSz="685800" rtl="0" eaLnBrk="1" latinLnBrk="0" hangingPunct="1">
                        <a:lnSpc>
                          <a:spcPct val="115000"/>
                        </a:lnSpc>
                        <a:spcAft>
                          <a:spcPts val="0"/>
                        </a:spcAft>
                      </a:pPr>
                      <a:r>
                        <a:rPr lang="de-DE" sz="1500" kern="1200" dirty="0">
                          <a:solidFill>
                            <a:srgbClr val="FFFFFF"/>
                          </a:solidFill>
                          <a:latin typeface="Tw Cen MT" panose="020B0602020104020603" pitchFamily="34" charset="0"/>
                          <a:ea typeface="Tahoma" pitchFamily="34" charset="0"/>
                          <a:cs typeface="Tahoma" pitchFamily="34" charset="0"/>
                        </a:rPr>
                        <a:t>Erinnerung aus Köln - OLG München v. 27.10.2021 – 20 U 7051/20, BeckRS 2021, 32242</a:t>
                      </a:r>
                    </a:p>
                  </a:txBody>
                  <a:tcPr marL="137160" marR="73025" marT="0" marB="0" anchor="ctr">
                    <a:lnL w="76200" cap="flat" cmpd="sng" algn="ctr">
                      <a:solidFill>
                        <a:srgbClr val="FFFFFF"/>
                      </a:solidFill>
                      <a:prstDash val="solid"/>
                      <a:round/>
                      <a:headEnd type="none" w="med" len="med"/>
                      <a:tailEnd type="none" w="med" len="med"/>
                    </a:lnL>
                    <a:lnR>
                      <a:noFill/>
                    </a:lnR>
                    <a:lnT>
                      <a:noFill/>
                    </a:lnT>
                    <a:lnB>
                      <a:noFill/>
                    </a:lnB>
                    <a:solidFill>
                      <a:srgbClr val="94B6D2"/>
                    </a:solidFill>
                  </a:tcPr>
                </a:tc>
                <a:extLst>
                  <a:ext uri="{0D108BD9-81ED-4DB2-BD59-A6C34878D82A}">
                    <a16:rowId xmlns:a16="http://schemas.microsoft.com/office/drawing/2014/main" val="10000"/>
                  </a:ext>
                </a:extLst>
              </a:tr>
            </a:tbl>
          </a:graphicData>
        </a:graphic>
      </p:graphicFrame>
      <p:sp>
        <p:nvSpPr>
          <p:cNvPr id="16" name="object 16"/>
          <p:cNvSpPr/>
          <p:nvPr/>
        </p:nvSpPr>
        <p:spPr>
          <a:xfrm>
            <a:off x="4583533" y="1485329"/>
            <a:ext cx="0" cy="108585"/>
          </a:xfrm>
          <a:custGeom>
            <a:avLst/>
            <a:gdLst/>
            <a:ahLst/>
            <a:cxnLst/>
            <a:rect l="l" t="t" r="r" b="b"/>
            <a:pathLst>
              <a:path h="144780">
                <a:moveTo>
                  <a:pt x="0" y="0"/>
                </a:moveTo>
                <a:lnTo>
                  <a:pt x="0" y="144399"/>
                </a:lnTo>
              </a:path>
            </a:pathLst>
          </a:custGeom>
          <a:ln w="12192">
            <a:solidFill>
              <a:srgbClr val="FFFFFF"/>
            </a:solidFill>
          </a:ln>
        </p:spPr>
        <p:txBody>
          <a:bodyPr wrap="square" lIns="0" tIns="0" rIns="0" bIns="0" rtlCol="0"/>
          <a:lstStyle/>
          <a:p>
            <a:endParaRPr>
              <a:solidFill>
                <a:schemeClr val="bg1"/>
              </a:solidFill>
              <a:latin typeface="Tw Cen MT" charset="0"/>
              <a:ea typeface="Tw Cen MT" charset="0"/>
              <a:cs typeface="Tw Cen MT" charset="0"/>
            </a:endParaRPr>
          </a:p>
        </p:txBody>
      </p:sp>
      <p:sp>
        <p:nvSpPr>
          <p:cNvPr id="18" name="object 17"/>
          <p:cNvSpPr/>
          <p:nvPr/>
        </p:nvSpPr>
        <p:spPr>
          <a:xfrm>
            <a:off x="7579717" y="1496760"/>
            <a:ext cx="12700" cy="97631"/>
          </a:xfrm>
          <a:custGeom>
            <a:avLst/>
            <a:gdLst/>
            <a:ahLst/>
            <a:cxnLst/>
            <a:rect l="l" t="t" r="r" b="b"/>
            <a:pathLst>
              <a:path w="12700" h="130175">
                <a:moveTo>
                  <a:pt x="12700" y="0"/>
                </a:moveTo>
                <a:lnTo>
                  <a:pt x="0" y="130175"/>
                </a:lnTo>
              </a:path>
            </a:pathLst>
          </a:custGeom>
          <a:ln w="12192">
            <a:solidFill>
              <a:srgbClr val="FFFFFF"/>
            </a:solidFill>
          </a:ln>
        </p:spPr>
        <p:txBody>
          <a:bodyPr wrap="square" lIns="0" tIns="0" rIns="0" bIns="0" rtlCol="0"/>
          <a:lstStyle/>
          <a:p>
            <a:endParaRPr>
              <a:solidFill>
                <a:schemeClr val="bg1"/>
              </a:solidFill>
              <a:latin typeface="Tw Cen MT" charset="0"/>
              <a:ea typeface="Tw Cen MT" charset="0"/>
              <a:cs typeface="Tw Cen MT" charset="0"/>
            </a:endParaRPr>
          </a:p>
        </p:txBody>
      </p:sp>
      <p:sp>
        <p:nvSpPr>
          <p:cNvPr id="9" name="object 4"/>
          <p:cNvSpPr txBox="1"/>
          <p:nvPr/>
        </p:nvSpPr>
        <p:spPr>
          <a:xfrm>
            <a:off x="76200" y="742950"/>
            <a:ext cx="9098280" cy="246221"/>
          </a:xfrm>
          <a:prstGeom prst="rect">
            <a:avLst/>
          </a:prstGeom>
        </p:spPr>
        <p:txBody>
          <a:bodyPr vert="horz" wrap="square" lIns="0" tIns="0" rIns="0" bIns="0" rtlCol="0">
            <a:spAutoFit/>
          </a:bodyPr>
          <a:lstStyle/>
          <a:p>
            <a:pPr marR="254635">
              <a:lnSpc>
                <a:spcPct val="100000"/>
              </a:lnSpc>
            </a:pPr>
            <a:endParaRPr sz="1600" i="1" dirty="0">
              <a:latin typeface="Tw Cen MT" charset="0"/>
              <a:ea typeface="Tw Cen MT" charset="0"/>
              <a:cs typeface="Tw Cen MT" charset="0"/>
            </a:endParaRPr>
          </a:p>
        </p:txBody>
      </p:sp>
      <p:sp>
        <p:nvSpPr>
          <p:cNvPr id="2" name="Rechteck 1"/>
          <p:cNvSpPr/>
          <p:nvPr/>
        </p:nvSpPr>
        <p:spPr>
          <a:xfrm>
            <a:off x="3935265" y="533624"/>
            <a:ext cx="5219044" cy="4708981"/>
          </a:xfrm>
          <a:prstGeom prst="rect">
            <a:avLst/>
          </a:prstGeom>
        </p:spPr>
        <p:txBody>
          <a:bodyPr wrap="square">
            <a:spAutoFit/>
          </a:bodyPr>
          <a:lstStyle/>
          <a:p>
            <a:r>
              <a:rPr lang="de-DE" sz="1500" dirty="0"/>
              <a:t>Wegen eines </a:t>
            </a:r>
            <a:r>
              <a:rPr lang="de-DE" sz="1500" dirty="0" err="1"/>
              <a:t>Legionellenbefalls</a:t>
            </a:r>
            <a:r>
              <a:rPr lang="de-DE" sz="1500" dirty="0"/>
              <a:t>, von dem auch die Wohnung des Klägers (= RA) betroffen war, hat der Verwalter zur Versammlung eingeladen, um die schon zur Meidung ordnungsbehördlichen Einschreitens zwingend zu ergreifenden Erhaltungsmaßnahmen beschließen zu lassen. In den mit der Einladung übersandten Unterlagen wurde u.a. unter namentlicher Identifizierbarmachung mitgeteilt, welche Einheiten wie stark betroffen sind. Einem Schwärzungsverlangen des Klägers für „seine“ Daten kam der Verwalter nicht nach; im Protokoll der Eigentümerversammlung – also nach der Beschlussfassung - tauchte der Name des Klägers aber später nicht mehr auf.  Der Kläger verlangt vom Verwalter und dem vom Verwalter eingesetzten externen Datenschutzbeauftragten (Art. 37 DS-GVO) Schadensersatz i.H.v. 7.300 Euro nebst Anwaltskosten wegen der angeblichen Beeinträchtigung seines „Rufs“ und dem angeblichen Scheitern des Verkaufs der Einheit (nur) wegen des kundgemachten Befalls. Daneben geht es – weniger spannend – um die angeblich unautorisierte Weitergabe der E-Mail-Adresse an den Prozessbevollmächtigten der WEG bzw. wegen deren Abdruck im sog. Klarsichtfeld eines Anwaltsschreibens. </a:t>
            </a:r>
          </a:p>
        </p:txBody>
      </p:sp>
    </p:spTree>
    <p:extLst>
      <p:ext uri="{BB962C8B-B14F-4D97-AF65-F5344CB8AC3E}">
        <p14:creationId xmlns:p14="http://schemas.microsoft.com/office/powerpoint/2010/main" val="401169534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elle 5"/>
          <p:cNvGraphicFramePr>
            <a:graphicFrameLocks noGrp="1"/>
          </p:cNvGraphicFramePr>
          <p:nvPr/>
        </p:nvGraphicFramePr>
        <p:xfrm>
          <a:off x="3048000" y="0"/>
          <a:ext cx="6096000" cy="525780"/>
        </p:xfrm>
        <a:graphic>
          <a:graphicData uri="http://schemas.openxmlformats.org/drawingml/2006/table">
            <a:tbl>
              <a:tblPr/>
              <a:tblGrid>
                <a:gridCol w="1767840">
                  <a:extLst>
                    <a:ext uri="{9D8B030D-6E8A-4147-A177-3AD203B41FA5}">
                      <a16:colId xmlns:a16="http://schemas.microsoft.com/office/drawing/2014/main" val="20000"/>
                    </a:ext>
                  </a:extLst>
                </a:gridCol>
                <a:gridCol w="4328160">
                  <a:extLst>
                    <a:ext uri="{9D8B030D-6E8A-4147-A177-3AD203B41FA5}">
                      <a16:colId xmlns:a16="http://schemas.microsoft.com/office/drawing/2014/main" val="20001"/>
                    </a:ext>
                  </a:extLst>
                </a:gridCol>
              </a:tblGrid>
              <a:tr h="525780">
                <a:tc>
                  <a:txBody>
                    <a:bodyPr/>
                    <a:lstStyle/>
                    <a:p>
                      <a:pPr algn="just">
                        <a:lnSpc>
                          <a:spcPct val="100000"/>
                        </a:lnSpc>
                        <a:spcAft>
                          <a:spcPts val="0"/>
                        </a:spcAft>
                      </a:pPr>
                      <a:endParaRPr lang="de-DE" sz="1100" dirty="0">
                        <a:solidFill>
                          <a:srgbClr val="FFFFFF"/>
                        </a:solidFill>
                        <a:latin typeface="Tw Cen MT" panose="020B0602020104020603" pitchFamily="34" charset="0"/>
                        <a:ea typeface="Tahoma" pitchFamily="34" charset="0"/>
                        <a:cs typeface="Tahoma" pitchFamily="34" charset="0"/>
                      </a:endParaRPr>
                    </a:p>
                    <a:p>
                      <a:pPr algn="just">
                        <a:lnSpc>
                          <a:spcPct val="100000"/>
                        </a:lnSpc>
                        <a:spcAft>
                          <a:spcPts val="0"/>
                        </a:spcAft>
                      </a:pPr>
                      <a:endParaRPr lang="de-DE" sz="1100" dirty="0">
                        <a:solidFill>
                          <a:srgbClr val="FFFFFF"/>
                        </a:solidFill>
                        <a:latin typeface="Tw Cen MT" panose="020B0602020104020603" pitchFamily="34" charset="0"/>
                        <a:ea typeface="Tahoma" pitchFamily="34" charset="0"/>
                        <a:cs typeface="Tahoma" pitchFamily="34" charset="0"/>
                      </a:endParaRPr>
                    </a:p>
                  </a:txBody>
                  <a:tcPr marL="73025" marR="73025" marT="0" marB="0" anchor="ctr">
                    <a:lnL>
                      <a:noFill/>
                    </a:lnL>
                    <a:lnR w="76200" cap="flat" cmpd="sng" algn="ctr">
                      <a:solidFill>
                        <a:srgbClr val="FFFFFF"/>
                      </a:solidFill>
                      <a:prstDash val="solid"/>
                      <a:round/>
                      <a:headEnd type="none" w="med" len="med"/>
                      <a:tailEnd type="none" w="med" len="med"/>
                    </a:lnR>
                    <a:lnT>
                      <a:noFill/>
                    </a:lnT>
                    <a:lnB>
                      <a:noFill/>
                    </a:lnB>
                    <a:solidFill>
                      <a:srgbClr val="DD8047"/>
                    </a:solidFill>
                  </a:tcPr>
                </a:tc>
                <a:tc>
                  <a:txBody>
                    <a:bodyPr/>
                    <a:lstStyle/>
                    <a:p>
                      <a:pPr marL="0" algn="just" defTabSz="685800" rtl="0" eaLnBrk="1" latinLnBrk="0" hangingPunct="1">
                        <a:lnSpc>
                          <a:spcPct val="115000"/>
                        </a:lnSpc>
                        <a:spcAft>
                          <a:spcPts val="0"/>
                        </a:spcAft>
                      </a:pPr>
                      <a:r>
                        <a:rPr lang="de-DE" sz="1500" kern="1200" dirty="0">
                          <a:solidFill>
                            <a:srgbClr val="FFFFFF"/>
                          </a:solidFill>
                          <a:latin typeface="Tw Cen MT" panose="020B0602020104020603" pitchFamily="34" charset="0"/>
                          <a:ea typeface="Tahoma" pitchFamily="34" charset="0"/>
                          <a:cs typeface="Tahoma" pitchFamily="34" charset="0"/>
                        </a:rPr>
                        <a:t>Der praktische Fall – Warum DSGVO?</a:t>
                      </a:r>
                    </a:p>
                  </a:txBody>
                  <a:tcPr marL="137160" marR="73025" marT="0" marB="0" anchor="ctr">
                    <a:lnL w="76200" cap="flat" cmpd="sng" algn="ctr">
                      <a:solidFill>
                        <a:srgbClr val="FFFFFF"/>
                      </a:solidFill>
                      <a:prstDash val="solid"/>
                      <a:round/>
                      <a:headEnd type="none" w="med" len="med"/>
                      <a:tailEnd type="none" w="med" len="med"/>
                    </a:lnL>
                    <a:lnR>
                      <a:noFill/>
                    </a:lnR>
                    <a:lnT>
                      <a:noFill/>
                    </a:lnT>
                    <a:lnB>
                      <a:noFill/>
                    </a:lnB>
                    <a:solidFill>
                      <a:srgbClr val="94B6D2"/>
                    </a:solidFill>
                  </a:tcPr>
                </a:tc>
                <a:extLst>
                  <a:ext uri="{0D108BD9-81ED-4DB2-BD59-A6C34878D82A}">
                    <a16:rowId xmlns:a16="http://schemas.microsoft.com/office/drawing/2014/main" val="10000"/>
                  </a:ext>
                </a:extLst>
              </a:tr>
            </a:tbl>
          </a:graphicData>
        </a:graphic>
      </p:graphicFrame>
      <p:sp>
        <p:nvSpPr>
          <p:cNvPr id="16" name="object 16"/>
          <p:cNvSpPr/>
          <p:nvPr/>
        </p:nvSpPr>
        <p:spPr>
          <a:xfrm>
            <a:off x="4583533" y="1485329"/>
            <a:ext cx="0" cy="108585"/>
          </a:xfrm>
          <a:custGeom>
            <a:avLst/>
            <a:gdLst/>
            <a:ahLst/>
            <a:cxnLst/>
            <a:rect l="l" t="t" r="r" b="b"/>
            <a:pathLst>
              <a:path h="144780">
                <a:moveTo>
                  <a:pt x="0" y="0"/>
                </a:moveTo>
                <a:lnTo>
                  <a:pt x="0" y="144399"/>
                </a:lnTo>
              </a:path>
            </a:pathLst>
          </a:custGeom>
          <a:ln w="12192">
            <a:solidFill>
              <a:srgbClr val="FFFFFF"/>
            </a:solidFill>
          </a:ln>
        </p:spPr>
        <p:txBody>
          <a:bodyPr wrap="square" lIns="0" tIns="0" rIns="0" bIns="0" rtlCol="0"/>
          <a:lstStyle/>
          <a:p>
            <a:endParaRPr>
              <a:solidFill>
                <a:schemeClr val="bg1"/>
              </a:solidFill>
              <a:latin typeface="Tw Cen MT" charset="0"/>
              <a:ea typeface="Tw Cen MT" charset="0"/>
              <a:cs typeface="Tw Cen MT" charset="0"/>
            </a:endParaRPr>
          </a:p>
        </p:txBody>
      </p:sp>
      <p:sp>
        <p:nvSpPr>
          <p:cNvPr id="18" name="object 17"/>
          <p:cNvSpPr/>
          <p:nvPr/>
        </p:nvSpPr>
        <p:spPr>
          <a:xfrm>
            <a:off x="7579717" y="1496760"/>
            <a:ext cx="12700" cy="97631"/>
          </a:xfrm>
          <a:custGeom>
            <a:avLst/>
            <a:gdLst/>
            <a:ahLst/>
            <a:cxnLst/>
            <a:rect l="l" t="t" r="r" b="b"/>
            <a:pathLst>
              <a:path w="12700" h="130175">
                <a:moveTo>
                  <a:pt x="12700" y="0"/>
                </a:moveTo>
                <a:lnTo>
                  <a:pt x="0" y="130175"/>
                </a:lnTo>
              </a:path>
            </a:pathLst>
          </a:custGeom>
          <a:ln w="12192">
            <a:solidFill>
              <a:srgbClr val="FFFFFF"/>
            </a:solidFill>
          </a:ln>
        </p:spPr>
        <p:txBody>
          <a:bodyPr wrap="square" lIns="0" tIns="0" rIns="0" bIns="0" rtlCol="0"/>
          <a:lstStyle/>
          <a:p>
            <a:endParaRPr>
              <a:solidFill>
                <a:schemeClr val="bg1"/>
              </a:solidFill>
              <a:latin typeface="Tw Cen MT" charset="0"/>
              <a:ea typeface="Tw Cen MT" charset="0"/>
              <a:cs typeface="Tw Cen MT" charset="0"/>
            </a:endParaRPr>
          </a:p>
        </p:txBody>
      </p:sp>
      <p:sp>
        <p:nvSpPr>
          <p:cNvPr id="9" name="object 4"/>
          <p:cNvSpPr txBox="1"/>
          <p:nvPr/>
        </p:nvSpPr>
        <p:spPr>
          <a:xfrm>
            <a:off x="76200" y="742950"/>
            <a:ext cx="9098280" cy="246221"/>
          </a:xfrm>
          <a:prstGeom prst="rect">
            <a:avLst/>
          </a:prstGeom>
        </p:spPr>
        <p:txBody>
          <a:bodyPr vert="horz" wrap="square" lIns="0" tIns="0" rIns="0" bIns="0" rtlCol="0">
            <a:spAutoFit/>
          </a:bodyPr>
          <a:lstStyle/>
          <a:p>
            <a:pPr marR="254635">
              <a:lnSpc>
                <a:spcPct val="100000"/>
              </a:lnSpc>
            </a:pPr>
            <a:endParaRPr sz="1600" i="1" dirty="0">
              <a:latin typeface="Tw Cen MT" charset="0"/>
              <a:ea typeface="Tw Cen MT" charset="0"/>
              <a:cs typeface="Tw Cen MT" charset="0"/>
            </a:endParaRPr>
          </a:p>
        </p:txBody>
      </p:sp>
      <p:sp>
        <p:nvSpPr>
          <p:cNvPr id="2" name="Rechteck 1"/>
          <p:cNvSpPr/>
          <p:nvPr/>
        </p:nvSpPr>
        <p:spPr>
          <a:xfrm>
            <a:off x="76200" y="533624"/>
            <a:ext cx="9078109" cy="323165"/>
          </a:xfrm>
          <a:prstGeom prst="rect">
            <a:avLst/>
          </a:prstGeom>
        </p:spPr>
        <p:txBody>
          <a:bodyPr wrap="square">
            <a:spAutoFit/>
          </a:bodyPr>
          <a:lstStyle/>
          <a:p>
            <a:endParaRPr lang="de-DE" sz="1500" dirty="0"/>
          </a:p>
        </p:txBody>
      </p:sp>
      <p:sp>
        <p:nvSpPr>
          <p:cNvPr id="4" name="Rechteck 3"/>
          <p:cNvSpPr/>
          <p:nvPr/>
        </p:nvSpPr>
        <p:spPr>
          <a:xfrm>
            <a:off x="10308" y="485918"/>
            <a:ext cx="9144001" cy="2215991"/>
          </a:xfrm>
          <a:prstGeom prst="rect">
            <a:avLst/>
          </a:prstGeom>
          <a:solidFill>
            <a:schemeClr val="accent1">
              <a:lumMod val="60000"/>
              <a:lumOff val="40000"/>
            </a:schemeClr>
          </a:solidFill>
        </p:spPr>
        <p:txBody>
          <a:bodyPr wrap="square">
            <a:spAutoFit/>
          </a:bodyPr>
          <a:lstStyle/>
          <a:p>
            <a:r>
              <a:rPr lang="de-DE" sz="1600" b="1" i="1" dirty="0">
                <a:solidFill>
                  <a:schemeClr val="bg1"/>
                </a:solidFill>
              </a:rPr>
              <a:t>„Art. 2 DSGVO - Sachlicher Anwendungsbereich</a:t>
            </a:r>
          </a:p>
          <a:p>
            <a:r>
              <a:rPr lang="de-DE" sz="1600" b="1" i="1" dirty="0">
                <a:solidFill>
                  <a:schemeClr val="bg1"/>
                </a:solidFill>
              </a:rPr>
              <a:t>(1) Diese Verordnung gilt für die </a:t>
            </a:r>
            <a:r>
              <a:rPr lang="de-DE" sz="1600" b="1" i="1" u="sng" dirty="0">
                <a:solidFill>
                  <a:schemeClr val="bg1"/>
                </a:solidFill>
              </a:rPr>
              <a:t>ganz oder teilweise automatisierte Verarbeitung</a:t>
            </a:r>
            <a:r>
              <a:rPr lang="de-DE" sz="1600" b="1" i="1" dirty="0">
                <a:solidFill>
                  <a:schemeClr val="bg1"/>
                </a:solidFill>
              </a:rPr>
              <a:t> personenbezogener Daten sowie für die </a:t>
            </a:r>
            <a:r>
              <a:rPr lang="de-DE" sz="1600" b="1" i="1" u="sng" dirty="0">
                <a:solidFill>
                  <a:schemeClr val="bg1"/>
                </a:solidFill>
              </a:rPr>
              <a:t>nichtautomatisierte Verarbeitung personenbezogener Daten, die in einem Dateisystem gespeichert sind</a:t>
            </a:r>
            <a:r>
              <a:rPr lang="de-DE" sz="1600" b="1" i="1" dirty="0">
                <a:solidFill>
                  <a:schemeClr val="bg1"/>
                </a:solidFill>
              </a:rPr>
              <a:t> oder gespeichert werden sollen.</a:t>
            </a:r>
          </a:p>
          <a:p>
            <a:r>
              <a:rPr lang="de-DE" sz="1600" b="1" i="1" dirty="0">
                <a:solidFill>
                  <a:schemeClr val="bg1"/>
                </a:solidFill>
              </a:rPr>
              <a:t>(2) Diese Verordnung findet keine Anwendung auf die Verarbeitung personenbezogener Daten</a:t>
            </a:r>
          </a:p>
          <a:p>
            <a:r>
              <a:rPr lang="de-DE" sz="1600" b="1" i="1" dirty="0">
                <a:solidFill>
                  <a:schemeClr val="bg1"/>
                </a:solidFill>
              </a:rPr>
              <a:t>… c) durch </a:t>
            </a:r>
            <a:r>
              <a:rPr lang="de-DE" sz="1600" b="1" i="1" u="sng" dirty="0">
                <a:solidFill>
                  <a:schemeClr val="bg1"/>
                </a:solidFill>
              </a:rPr>
              <a:t>natürliche Personen</a:t>
            </a:r>
            <a:r>
              <a:rPr lang="de-DE" sz="1600" b="1" i="1" dirty="0">
                <a:solidFill>
                  <a:schemeClr val="bg1"/>
                </a:solidFill>
              </a:rPr>
              <a:t> zur Ausübung </a:t>
            </a:r>
            <a:r>
              <a:rPr lang="de-DE" sz="1600" b="1" i="1" u="sng" dirty="0">
                <a:solidFill>
                  <a:schemeClr val="bg1"/>
                </a:solidFill>
              </a:rPr>
              <a:t>ausschließlich</a:t>
            </a:r>
            <a:r>
              <a:rPr lang="de-DE" sz="1600" b="1" i="1" dirty="0">
                <a:solidFill>
                  <a:schemeClr val="bg1"/>
                </a:solidFill>
              </a:rPr>
              <a:t> persönlicher oder familiärer Tätigkeiten…“ </a:t>
            </a:r>
            <a:r>
              <a:rPr lang="de-DE" sz="1400" b="1" dirty="0">
                <a:solidFill>
                  <a:schemeClr val="bg1"/>
                </a:solidFill>
              </a:rPr>
              <a:t>(= allenfalls bei Beiratsmitgliedern, Wohnungseigentümer-Selbstverwaltern oder sich ohne Verwalter selbst verwaltenden WE in einer „verwalterlosen“ WEG ernsthaft diskutabel (dazu zum Beirat </a:t>
            </a:r>
            <a:r>
              <a:rPr lang="de-DE" sz="1400" b="1" dirty="0" err="1">
                <a:solidFill>
                  <a:schemeClr val="bg1"/>
                </a:solidFill>
              </a:rPr>
              <a:t>Blasek</a:t>
            </a:r>
            <a:r>
              <a:rPr lang="de-DE" sz="1400" b="1" dirty="0">
                <a:solidFill>
                  <a:schemeClr val="bg1"/>
                </a:solidFill>
              </a:rPr>
              <a:t>, ZWE 2020, 451 einerseits und Zerull AnwZert MietR 19/2021 Anm. 1 andererseits für volle Verantwortlichkeit selbst dort!)</a:t>
            </a:r>
          </a:p>
        </p:txBody>
      </p:sp>
      <p:sp>
        <p:nvSpPr>
          <p:cNvPr id="3" name="Textfeld 2"/>
          <p:cNvSpPr txBox="1"/>
          <p:nvPr/>
        </p:nvSpPr>
        <p:spPr>
          <a:xfrm>
            <a:off x="52493" y="2681287"/>
            <a:ext cx="9067800" cy="2462213"/>
          </a:xfrm>
          <a:prstGeom prst="rect">
            <a:avLst/>
          </a:prstGeom>
          <a:noFill/>
        </p:spPr>
        <p:txBody>
          <a:bodyPr wrap="square" rtlCol="0">
            <a:spAutoFit/>
          </a:bodyPr>
          <a:lstStyle/>
          <a:p>
            <a:pPr marL="285750" indent="-285750">
              <a:buFont typeface="Arial" panose="020B0604020202020204" pitchFamily="34" charset="0"/>
              <a:buChar char="•"/>
            </a:pPr>
            <a:r>
              <a:rPr lang="de-DE" sz="1400" dirty="0"/>
              <a:t>Dazu wichtige </a:t>
            </a:r>
            <a:r>
              <a:rPr lang="de-DE" sz="1400" b="1" dirty="0"/>
              <a:t>Legaldefinitionen </a:t>
            </a:r>
            <a:r>
              <a:rPr lang="de-DE" sz="1400" dirty="0"/>
              <a:t>in </a:t>
            </a:r>
            <a:r>
              <a:rPr lang="de-DE" sz="1400" b="1" dirty="0"/>
              <a:t>Art. 4 DSGVO</a:t>
            </a:r>
            <a:r>
              <a:rPr lang="de-DE" sz="1400" dirty="0"/>
              <a:t>, insbesondere</a:t>
            </a:r>
          </a:p>
          <a:p>
            <a:pPr marL="742950" lvl="1" indent="-285750">
              <a:buFont typeface="Arial" panose="020B0604020202020204" pitchFamily="34" charset="0"/>
              <a:buChar char="•"/>
            </a:pPr>
            <a:r>
              <a:rPr lang="de-DE" sz="1400" dirty="0"/>
              <a:t>Nr. 1.„personenbezogene Daten“ = Informationen, die sich auf eine identifizierte oder identifizierbare natürliche Person … beziehen“ </a:t>
            </a:r>
            <a:r>
              <a:rPr lang="de-DE" sz="1400" i="1" dirty="0"/>
              <a:t>[das kann übrigens auch ein </a:t>
            </a:r>
            <a:r>
              <a:rPr lang="de-DE" sz="1400" b="1" i="1" dirty="0">
                <a:solidFill>
                  <a:srgbClr val="FF0000"/>
                </a:solidFill>
              </a:rPr>
              <a:t>Bild/Video </a:t>
            </a:r>
            <a:r>
              <a:rPr lang="de-DE" sz="1400" i="1" dirty="0"/>
              <a:t>einer Person sein!] </a:t>
            </a:r>
          </a:p>
          <a:p>
            <a:pPr marL="742950" lvl="1" indent="-285750">
              <a:buFont typeface="Arial" panose="020B0604020202020204" pitchFamily="34" charset="0"/>
              <a:buChar char="•"/>
            </a:pPr>
            <a:r>
              <a:rPr lang="de-DE" sz="1400" dirty="0"/>
              <a:t>Nr. 2.„Verarbeitung“ = „jeden mit oder ohne Hilfe automatisierter Verfahren ausgeführten Vorgang oder jede solche Vorgangsreihe im Zusammenhang mit personenbezogenen Daten wie das Erheben, das Erfassen, die Organisation, das Ordnen, die Speicherung, die Anpassung oder Veränderung, das Auslesen, das Abfragen, die Verwendung, die Offenlegung durch Übermittlung, Verbreitung oder eine andere Form der Bereitstellung, den Abgleich oder die Verknüpfung, die Einschränkung, das Löschen oder die Vernichtung“</a:t>
            </a:r>
          </a:p>
          <a:p>
            <a:pPr marL="742950" lvl="1" indent="-285750">
              <a:buFont typeface="Arial" panose="020B0604020202020204" pitchFamily="34" charset="0"/>
              <a:buChar char="•"/>
            </a:pPr>
            <a:r>
              <a:rPr lang="de-DE" sz="1400" dirty="0"/>
              <a:t>Nr. 6 „Dateisystem“ = „jede strukturierte Sammlung personenbezogener Daten, die nach bestimmten Kriterien zugänglich sind, unabhängig davon, ob diese Sammlung zentral, dezentral oder nach funktionalen oder geografischen Gesichtspunkten geordnet geführt wird“</a:t>
            </a:r>
          </a:p>
        </p:txBody>
      </p:sp>
    </p:spTree>
    <p:extLst>
      <p:ext uri="{BB962C8B-B14F-4D97-AF65-F5344CB8AC3E}">
        <p14:creationId xmlns:p14="http://schemas.microsoft.com/office/powerpoint/2010/main" val="13776927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elle 5"/>
          <p:cNvGraphicFramePr>
            <a:graphicFrameLocks noGrp="1"/>
          </p:cNvGraphicFramePr>
          <p:nvPr/>
        </p:nvGraphicFramePr>
        <p:xfrm>
          <a:off x="3048000" y="0"/>
          <a:ext cx="6096000" cy="525780"/>
        </p:xfrm>
        <a:graphic>
          <a:graphicData uri="http://schemas.openxmlformats.org/drawingml/2006/table">
            <a:tbl>
              <a:tblPr/>
              <a:tblGrid>
                <a:gridCol w="1767840">
                  <a:extLst>
                    <a:ext uri="{9D8B030D-6E8A-4147-A177-3AD203B41FA5}">
                      <a16:colId xmlns:a16="http://schemas.microsoft.com/office/drawing/2014/main" val="20000"/>
                    </a:ext>
                  </a:extLst>
                </a:gridCol>
                <a:gridCol w="4328160">
                  <a:extLst>
                    <a:ext uri="{9D8B030D-6E8A-4147-A177-3AD203B41FA5}">
                      <a16:colId xmlns:a16="http://schemas.microsoft.com/office/drawing/2014/main" val="20001"/>
                    </a:ext>
                  </a:extLst>
                </a:gridCol>
              </a:tblGrid>
              <a:tr h="525780">
                <a:tc>
                  <a:txBody>
                    <a:bodyPr/>
                    <a:lstStyle/>
                    <a:p>
                      <a:pPr algn="just">
                        <a:lnSpc>
                          <a:spcPct val="100000"/>
                        </a:lnSpc>
                        <a:spcAft>
                          <a:spcPts val="0"/>
                        </a:spcAft>
                      </a:pPr>
                      <a:endParaRPr lang="de-DE" sz="1100" dirty="0">
                        <a:solidFill>
                          <a:srgbClr val="FFFFFF"/>
                        </a:solidFill>
                        <a:latin typeface="Tw Cen MT" panose="020B0602020104020603" pitchFamily="34" charset="0"/>
                        <a:ea typeface="Tahoma" pitchFamily="34" charset="0"/>
                        <a:cs typeface="Tahoma" pitchFamily="34" charset="0"/>
                      </a:endParaRPr>
                    </a:p>
                    <a:p>
                      <a:pPr algn="just">
                        <a:lnSpc>
                          <a:spcPct val="100000"/>
                        </a:lnSpc>
                        <a:spcAft>
                          <a:spcPts val="0"/>
                        </a:spcAft>
                      </a:pPr>
                      <a:endParaRPr lang="de-DE" sz="1100" dirty="0">
                        <a:solidFill>
                          <a:srgbClr val="FFFFFF"/>
                        </a:solidFill>
                        <a:latin typeface="Tw Cen MT" panose="020B0602020104020603" pitchFamily="34" charset="0"/>
                        <a:ea typeface="Tahoma" pitchFamily="34" charset="0"/>
                        <a:cs typeface="Tahoma" pitchFamily="34" charset="0"/>
                      </a:endParaRPr>
                    </a:p>
                  </a:txBody>
                  <a:tcPr marL="73025" marR="73025" marT="0" marB="0" anchor="ctr">
                    <a:lnL>
                      <a:noFill/>
                    </a:lnL>
                    <a:lnR w="76200" cap="flat" cmpd="sng" algn="ctr">
                      <a:solidFill>
                        <a:srgbClr val="FFFFFF"/>
                      </a:solidFill>
                      <a:prstDash val="solid"/>
                      <a:round/>
                      <a:headEnd type="none" w="med" len="med"/>
                      <a:tailEnd type="none" w="med" len="med"/>
                    </a:lnR>
                    <a:lnT>
                      <a:noFill/>
                    </a:lnT>
                    <a:lnB>
                      <a:noFill/>
                    </a:lnB>
                    <a:solidFill>
                      <a:srgbClr val="DD8047"/>
                    </a:solidFill>
                  </a:tcPr>
                </a:tc>
                <a:tc>
                  <a:txBody>
                    <a:bodyPr/>
                    <a:lstStyle/>
                    <a:p>
                      <a:pPr marL="0" algn="just" defTabSz="685800" rtl="0" eaLnBrk="1" latinLnBrk="0" hangingPunct="1">
                        <a:lnSpc>
                          <a:spcPct val="115000"/>
                        </a:lnSpc>
                        <a:spcAft>
                          <a:spcPts val="0"/>
                        </a:spcAft>
                      </a:pPr>
                      <a:r>
                        <a:rPr lang="de-DE" sz="1500" kern="1200" dirty="0">
                          <a:solidFill>
                            <a:srgbClr val="FFFFFF"/>
                          </a:solidFill>
                          <a:latin typeface="Tw Cen MT" panose="020B0602020104020603" pitchFamily="34" charset="0"/>
                          <a:ea typeface="Tahoma" pitchFamily="34" charset="0"/>
                          <a:cs typeface="Tahoma" pitchFamily="34" charset="0"/>
                        </a:rPr>
                        <a:t>Der praktische Fall – Warum DSGVO?</a:t>
                      </a:r>
                    </a:p>
                  </a:txBody>
                  <a:tcPr marL="137160" marR="73025" marT="0" marB="0" anchor="ctr">
                    <a:lnL w="76200" cap="flat" cmpd="sng" algn="ctr">
                      <a:solidFill>
                        <a:srgbClr val="FFFFFF"/>
                      </a:solidFill>
                      <a:prstDash val="solid"/>
                      <a:round/>
                      <a:headEnd type="none" w="med" len="med"/>
                      <a:tailEnd type="none" w="med" len="med"/>
                    </a:lnL>
                    <a:lnR>
                      <a:noFill/>
                    </a:lnR>
                    <a:lnT>
                      <a:noFill/>
                    </a:lnT>
                    <a:lnB>
                      <a:noFill/>
                    </a:lnB>
                    <a:solidFill>
                      <a:srgbClr val="94B6D2"/>
                    </a:solidFill>
                  </a:tcPr>
                </a:tc>
                <a:extLst>
                  <a:ext uri="{0D108BD9-81ED-4DB2-BD59-A6C34878D82A}">
                    <a16:rowId xmlns:a16="http://schemas.microsoft.com/office/drawing/2014/main" val="10000"/>
                  </a:ext>
                </a:extLst>
              </a:tr>
            </a:tbl>
          </a:graphicData>
        </a:graphic>
      </p:graphicFrame>
      <p:sp>
        <p:nvSpPr>
          <p:cNvPr id="16" name="object 16"/>
          <p:cNvSpPr/>
          <p:nvPr/>
        </p:nvSpPr>
        <p:spPr>
          <a:xfrm>
            <a:off x="4583533" y="1485329"/>
            <a:ext cx="0" cy="108585"/>
          </a:xfrm>
          <a:custGeom>
            <a:avLst/>
            <a:gdLst/>
            <a:ahLst/>
            <a:cxnLst/>
            <a:rect l="l" t="t" r="r" b="b"/>
            <a:pathLst>
              <a:path h="144780">
                <a:moveTo>
                  <a:pt x="0" y="0"/>
                </a:moveTo>
                <a:lnTo>
                  <a:pt x="0" y="144399"/>
                </a:lnTo>
              </a:path>
            </a:pathLst>
          </a:custGeom>
          <a:ln w="12192">
            <a:solidFill>
              <a:srgbClr val="FFFFFF"/>
            </a:solidFill>
          </a:ln>
        </p:spPr>
        <p:txBody>
          <a:bodyPr wrap="square" lIns="0" tIns="0" rIns="0" bIns="0" rtlCol="0"/>
          <a:lstStyle/>
          <a:p>
            <a:endParaRPr>
              <a:solidFill>
                <a:schemeClr val="bg1"/>
              </a:solidFill>
              <a:latin typeface="Tw Cen MT" charset="0"/>
              <a:ea typeface="Tw Cen MT" charset="0"/>
              <a:cs typeface="Tw Cen MT" charset="0"/>
            </a:endParaRPr>
          </a:p>
        </p:txBody>
      </p:sp>
      <p:sp>
        <p:nvSpPr>
          <p:cNvPr id="18" name="object 17"/>
          <p:cNvSpPr/>
          <p:nvPr/>
        </p:nvSpPr>
        <p:spPr>
          <a:xfrm>
            <a:off x="7579717" y="1496760"/>
            <a:ext cx="12700" cy="97631"/>
          </a:xfrm>
          <a:custGeom>
            <a:avLst/>
            <a:gdLst/>
            <a:ahLst/>
            <a:cxnLst/>
            <a:rect l="l" t="t" r="r" b="b"/>
            <a:pathLst>
              <a:path w="12700" h="130175">
                <a:moveTo>
                  <a:pt x="12700" y="0"/>
                </a:moveTo>
                <a:lnTo>
                  <a:pt x="0" y="130175"/>
                </a:lnTo>
              </a:path>
            </a:pathLst>
          </a:custGeom>
          <a:ln w="12192">
            <a:solidFill>
              <a:srgbClr val="FFFFFF"/>
            </a:solidFill>
          </a:ln>
        </p:spPr>
        <p:txBody>
          <a:bodyPr wrap="square" lIns="0" tIns="0" rIns="0" bIns="0" rtlCol="0"/>
          <a:lstStyle/>
          <a:p>
            <a:endParaRPr>
              <a:solidFill>
                <a:schemeClr val="bg1"/>
              </a:solidFill>
              <a:latin typeface="Tw Cen MT" charset="0"/>
              <a:ea typeface="Tw Cen MT" charset="0"/>
              <a:cs typeface="Tw Cen MT" charset="0"/>
            </a:endParaRPr>
          </a:p>
        </p:txBody>
      </p:sp>
      <p:sp>
        <p:nvSpPr>
          <p:cNvPr id="9" name="object 4"/>
          <p:cNvSpPr txBox="1"/>
          <p:nvPr/>
        </p:nvSpPr>
        <p:spPr>
          <a:xfrm>
            <a:off x="76200" y="742950"/>
            <a:ext cx="9098280" cy="246221"/>
          </a:xfrm>
          <a:prstGeom prst="rect">
            <a:avLst/>
          </a:prstGeom>
        </p:spPr>
        <p:txBody>
          <a:bodyPr vert="horz" wrap="square" lIns="0" tIns="0" rIns="0" bIns="0" rtlCol="0">
            <a:spAutoFit/>
          </a:bodyPr>
          <a:lstStyle/>
          <a:p>
            <a:pPr marR="254635">
              <a:lnSpc>
                <a:spcPct val="100000"/>
              </a:lnSpc>
            </a:pPr>
            <a:endParaRPr sz="1600" i="1" dirty="0">
              <a:latin typeface="Tw Cen MT" charset="0"/>
              <a:ea typeface="Tw Cen MT" charset="0"/>
              <a:cs typeface="Tw Cen MT" charset="0"/>
            </a:endParaRPr>
          </a:p>
        </p:txBody>
      </p:sp>
      <p:sp>
        <p:nvSpPr>
          <p:cNvPr id="2" name="Rechteck 1"/>
          <p:cNvSpPr/>
          <p:nvPr/>
        </p:nvSpPr>
        <p:spPr>
          <a:xfrm>
            <a:off x="76200" y="533624"/>
            <a:ext cx="9078109" cy="323165"/>
          </a:xfrm>
          <a:prstGeom prst="rect">
            <a:avLst/>
          </a:prstGeom>
        </p:spPr>
        <p:txBody>
          <a:bodyPr wrap="square">
            <a:spAutoFit/>
          </a:bodyPr>
          <a:lstStyle/>
          <a:p>
            <a:endParaRPr lang="de-DE" sz="1500" dirty="0"/>
          </a:p>
        </p:txBody>
      </p:sp>
      <p:sp>
        <p:nvSpPr>
          <p:cNvPr id="4" name="Rechteck 3"/>
          <p:cNvSpPr/>
          <p:nvPr/>
        </p:nvSpPr>
        <p:spPr>
          <a:xfrm>
            <a:off x="10308" y="485918"/>
            <a:ext cx="9144001" cy="2215991"/>
          </a:xfrm>
          <a:prstGeom prst="rect">
            <a:avLst/>
          </a:prstGeom>
          <a:solidFill>
            <a:schemeClr val="accent1">
              <a:lumMod val="60000"/>
              <a:lumOff val="40000"/>
            </a:schemeClr>
          </a:solidFill>
        </p:spPr>
        <p:txBody>
          <a:bodyPr wrap="square">
            <a:spAutoFit/>
          </a:bodyPr>
          <a:lstStyle/>
          <a:p>
            <a:r>
              <a:rPr lang="de-DE" sz="1600" b="1" i="1" dirty="0">
                <a:solidFill>
                  <a:schemeClr val="bg1"/>
                </a:solidFill>
              </a:rPr>
              <a:t>„Art. 2 DSGVO - Sachlicher Anwendungsbereich</a:t>
            </a:r>
          </a:p>
          <a:p>
            <a:r>
              <a:rPr lang="de-DE" sz="1600" b="1" i="1" dirty="0">
                <a:solidFill>
                  <a:schemeClr val="bg1"/>
                </a:solidFill>
              </a:rPr>
              <a:t>(1) Diese Verordnung gilt für die </a:t>
            </a:r>
            <a:r>
              <a:rPr lang="de-DE" sz="1600" b="1" i="1" u="sng" dirty="0">
                <a:solidFill>
                  <a:schemeClr val="bg1"/>
                </a:solidFill>
              </a:rPr>
              <a:t>ganz oder teilweise automatisierte Verarbeitung</a:t>
            </a:r>
            <a:r>
              <a:rPr lang="de-DE" sz="1600" b="1" i="1" dirty="0">
                <a:solidFill>
                  <a:schemeClr val="bg1"/>
                </a:solidFill>
              </a:rPr>
              <a:t> personenbezogener Daten sowie für die </a:t>
            </a:r>
            <a:r>
              <a:rPr lang="de-DE" sz="1600" b="1" i="1" u="sng" dirty="0">
                <a:solidFill>
                  <a:schemeClr val="bg1"/>
                </a:solidFill>
              </a:rPr>
              <a:t>nichtautomatisierte Verarbeitung personenbezogener Daten, die in einem Dateisystem gespeichert sind</a:t>
            </a:r>
            <a:r>
              <a:rPr lang="de-DE" sz="1600" b="1" i="1" dirty="0">
                <a:solidFill>
                  <a:schemeClr val="bg1"/>
                </a:solidFill>
              </a:rPr>
              <a:t> oder gespeichert werden sollen.</a:t>
            </a:r>
          </a:p>
          <a:p>
            <a:r>
              <a:rPr lang="de-DE" sz="1600" b="1" i="1" dirty="0">
                <a:solidFill>
                  <a:schemeClr val="bg1"/>
                </a:solidFill>
              </a:rPr>
              <a:t>(2) Diese Verordnung findet keine Anwendung auf die Verarbeitung personenbezogener Daten</a:t>
            </a:r>
          </a:p>
          <a:p>
            <a:r>
              <a:rPr lang="de-DE" sz="1600" b="1" i="1" dirty="0">
                <a:solidFill>
                  <a:schemeClr val="bg1"/>
                </a:solidFill>
              </a:rPr>
              <a:t>… c) durch </a:t>
            </a:r>
            <a:r>
              <a:rPr lang="de-DE" sz="1600" b="1" i="1" u="sng" dirty="0">
                <a:solidFill>
                  <a:schemeClr val="bg1"/>
                </a:solidFill>
              </a:rPr>
              <a:t>natürliche Personen</a:t>
            </a:r>
            <a:r>
              <a:rPr lang="de-DE" sz="1600" b="1" i="1" dirty="0">
                <a:solidFill>
                  <a:schemeClr val="bg1"/>
                </a:solidFill>
              </a:rPr>
              <a:t> zur Ausübung </a:t>
            </a:r>
            <a:r>
              <a:rPr lang="de-DE" sz="1600" b="1" i="1" u="sng" dirty="0">
                <a:solidFill>
                  <a:schemeClr val="bg1"/>
                </a:solidFill>
              </a:rPr>
              <a:t>ausschließlich</a:t>
            </a:r>
            <a:r>
              <a:rPr lang="de-DE" sz="1600" b="1" i="1" dirty="0">
                <a:solidFill>
                  <a:schemeClr val="bg1"/>
                </a:solidFill>
              </a:rPr>
              <a:t> persönlicher oder familiärer Tätigkeiten…“ </a:t>
            </a:r>
            <a:r>
              <a:rPr lang="de-DE" sz="1400" b="1" dirty="0">
                <a:solidFill>
                  <a:schemeClr val="bg1"/>
                </a:solidFill>
              </a:rPr>
              <a:t>(= allenfalls bei Beiratsmitgliedern, Wohnungseigentümer-Selbstverwaltern oder sich ohne Verwalter selbst verwaltenden WE in einer „verwalterlosen“ WEG ernsthaft diskutabel (dazu zum Beirat etwa </a:t>
            </a:r>
            <a:r>
              <a:rPr lang="de-DE" sz="1400" b="1" dirty="0" err="1">
                <a:solidFill>
                  <a:schemeClr val="bg1"/>
                </a:solidFill>
              </a:rPr>
              <a:t>Blasek</a:t>
            </a:r>
            <a:r>
              <a:rPr lang="de-DE" sz="1400" b="1" dirty="0">
                <a:solidFill>
                  <a:schemeClr val="bg1"/>
                </a:solidFill>
              </a:rPr>
              <a:t>, ZWE 2020, 451 einerseits und </a:t>
            </a:r>
            <a:r>
              <a:rPr lang="de-DE" sz="1400" b="1" dirty="0" err="1">
                <a:solidFill>
                  <a:schemeClr val="bg1"/>
                </a:solidFill>
              </a:rPr>
              <a:t>Zerull</a:t>
            </a:r>
            <a:r>
              <a:rPr lang="de-DE" sz="1400" b="1" dirty="0">
                <a:solidFill>
                  <a:schemeClr val="bg1"/>
                </a:solidFill>
              </a:rPr>
              <a:t> </a:t>
            </a:r>
            <a:r>
              <a:rPr lang="de-DE" sz="1400" b="1" dirty="0" err="1">
                <a:solidFill>
                  <a:schemeClr val="bg1"/>
                </a:solidFill>
              </a:rPr>
              <a:t>AnwZert</a:t>
            </a:r>
            <a:r>
              <a:rPr lang="de-DE" sz="1400" b="1" dirty="0">
                <a:solidFill>
                  <a:schemeClr val="bg1"/>
                </a:solidFill>
              </a:rPr>
              <a:t> </a:t>
            </a:r>
            <a:r>
              <a:rPr lang="de-DE" sz="1400" b="1" dirty="0" err="1">
                <a:solidFill>
                  <a:schemeClr val="bg1"/>
                </a:solidFill>
              </a:rPr>
              <a:t>MietR</a:t>
            </a:r>
            <a:r>
              <a:rPr lang="de-DE" sz="1400" b="1" dirty="0">
                <a:solidFill>
                  <a:schemeClr val="bg1"/>
                </a:solidFill>
              </a:rPr>
              <a:t> 19/2021 Anm. 1 andererseits für volle Verantwortlichkeit selbst dort)</a:t>
            </a:r>
          </a:p>
        </p:txBody>
      </p:sp>
      <p:sp>
        <p:nvSpPr>
          <p:cNvPr id="3" name="Textfeld 2"/>
          <p:cNvSpPr txBox="1"/>
          <p:nvPr/>
        </p:nvSpPr>
        <p:spPr>
          <a:xfrm>
            <a:off x="52493" y="2681287"/>
            <a:ext cx="9067800" cy="2462213"/>
          </a:xfrm>
          <a:prstGeom prst="rect">
            <a:avLst/>
          </a:prstGeom>
          <a:noFill/>
        </p:spPr>
        <p:txBody>
          <a:bodyPr wrap="square" rtlCol="0">
            <a:spAutoFit/>
          </a:bodyPr>
          <a:lstStyle/>
          <a:p>
            <a:pPr marL="285750" indent="-285750">
              <a:buFont typeface="Arial" panose="020B0604020202020204" pitchFamily="34" charset="0"/>
              <a:buChar char="•"/>
            </a:pPr>
            <a:r>
              <a:rPr lang="de-DE" sz="1400" dirty="0"/>
              <a:t>Dazu wichtige </a:t>
            </a:r>
            <a:r>
              <a:rPr lang="de-DE" sz="1400" b="1" dirty="0"/>
              <a:t>Legaldefinitionen </a:t>
            </a:r>
            <a:r>
              <a:rPr lang="de-DE" sz="1400" dirty="0"/>
              <a:t>in </a:t>
            </a:r>
            <a:r>
              <a:rPr lang="de-DE" sz="1400" b="1" dirty="0"/>
              <a:t>Art. 4 DS-GVO</a:t>
            </a:r>
            <a:r>
              <a:rPr lang="de-DE" sz="1400" dirty="0"/>
              <a:t>, insbesondere</a:t>
            </a:r>
          </a:p>
          <a:p>
            <a:pPr marL="742950" lvl="1" indent="-285750">
              <a:buFont typeface="Arial" panose="020B0604020202020204" pitchFamily="34" charset="0"/>
              <a:buChar char="•"/>
            </a:pPr>
            <a:r>
              <a:rPr lang="de-DE" sz="1400" dirty="0"/>
              <a:t>Nr. 1.„personenbezogene Daten“ = Informationen, die sich auf eine identifizierte oder identifizierbare natürliche Person … beziehen“ </a:t>
            </a:r>
            <a:r>
              <a:rPr lang="de-DE" sz="1400" i="1" dirty="0"/>
              <a:t>[das kann übrigens auch ein Bild/Video einer Person sein!] </a:t>
            </a:r>
          </a:p>
          <a:p>
            <a:pPr marL="742950" lvl="1" indent="-285750">
              <a:buFont typeface="Arial" panose="020B0604020202020204" pitchFamily="34" charset="0"/>
              <a:buChar char="•"/>
            </a:pPr>
            <a:r>
              <a:rPr lang="de-DE" sz="1400" dirty="0"/>
              <a:t>Nr. 2.„Verarbeitung“ = „jeden mit oder ohne Hilfe automatisierter Verfahren ausgeführten Vorgang oder jede solche Vorgangsreihe im Zusammenhang mit personenbezogenen Daten wie das Erheben, das Erfassen, die Organisation, das Ordnen, die Speicherung, die Anpassung oder Veränderung, das Auslesen, das Abfragen, die Verwendung, die Offenlegung durch Übermittlung, Verbreitung oder eine andere Form der Bereitstellung, den Abgleich oder die Verknüpfung, die Einschränkung, das Löschen oder die Vernichtung“</a:t>
            </a:r>
          </a:p>
          <a:p>
            <a:pPr marL="742950" lvl="1" indent="-285750">
              <a:buFont typeface="Arial" panose="020B0604020202020204" pitchFamily="34" charset="0"/>
              <a:buChar char="•"/>
            </a:pPr>
            <a:r>
              <a:rPr lang="de-DE" sz="1400" dirty="0"/>
              <a:t>Nr. 6 „Dateisystem“ = „jede strukturierte Sammlung personenbezogener Daten, die nach bestimmten Kriterien zugänglich sind, unabhängig davon, ob diese Sammlung zentral, dezentral oder nach funktionalen oder geografischen Gesichtspunkten geordnet geführt wird“</a:t>
            </a:r>
          </a:p>
        </p:txBody>
      </p:sp>
      <p:sp>
        <p:nvSpPr>
          <p:cNvPr id="10" name="Textfeld 9">
            <a:extLst>
              <a:ext uri="{FF2B5EF4-FFF2-40B4-BE49-F238E27FC236}">
                <a16:creationId xmlns:a16="http://schemas.microsoft.com/office/drawing/2014/main" id="{50649E9A-80B0-4161-BBC6-FFFFC101E77C}"/>
              </a:ext>
            </a:extLst>
          </p:cNvPr>
          <p:cNvSpPr txBox="1"/>
          <p:nvPr/>
        </p:nvSpPr>
        <p:spPr>
          <a:xfrm rot="21084561">
            <a:off x="396241" y="896948"/>
            <a:ext cx="8458200" cy="3785652"/>
          </a:xfrm>
          <a:prstGeom prst="rect">
            <a:avLst/>
          </a:prstGeom>
          <a:solidFill>
            <a:srgbClr val="DD8047"/>
          </a:solidFill>
        </p:spPr>
        <p:txBody>
          <a:bodyPr wrap="square" rtlCol="0">
            <a:spAutoFit/>
          </a:bodyPr>
          <a:lstStyle/>
          <a:p>
            <a:r>
              <a:rPr lang="de-DE" sz="2000" b="1" i="1" dirty="0"/>
              <a:t>Bitte lesen (kann etwa auch im Rahmen des § 17 WEG wichtig werden bei „wirklich gestörten Störern“!): Art. 9 DSGVO - Verarbeitung </a:t>
            </a:r>
            <a:r>
              <a:rPr lang="de-DE" sz="2000" b="1" i="1" u="sng" dirty="0"/>
              <a:t>besonderer</a:t>
            </a:r>
            <a:r>
              <a:rPr lang="de-DE" sz="2000" b="1" i="1" dirty="0"/>
              <a:t> Kategorien personenbezogener Daten</a:t>
            </a:r>
          </a:p>
          <a:p>
            <a:r>
              <a:rPr lang="de-DE" sz="2000" i="1" dirty="0"/>
              <a:t>(1) Die Verarbeitung personenbezogener Daten, aus denen die rassische und ethnische Herkunft, politische Meinungen, religiöse oder weltanschauliche Überzeugungen oder die Gewerkschaftszugehörigkeit hervorgehen, sowie die Verarbeitung von genetischen Daten, biometrischen Daten zur eindeutigen Identifizierung einer natürlichen Person, </a:t>
            </a:r>
            <a:r>
              <a:rPr lang="de-DE" sz="2000" b="1" i="1" dirty="0"/>
              <a:t>Gesundheitsdaten</a:t>
            </a:r>
            <a:r>
              <a:rPr lang="de-DE" sz="2000" i="1" dirty="0"/>
              <a:t> oder Daten zum Sexualleben oder der sexuellen Orientierung einer natürlichen Person ist untersagt.</a:t>
            </a:r>
          </a:p>
          <a:p>
            <a:r>
              <a:rPr lang="de-DE" sz="2000" i="1" dirty="0"/>
              <a:t>(2) Absatz 1 gilt nicht in folgenden Fällen (…) – </a:t>
            </a:r>
            <a:r>
              <a:rPr lang="de-DE" sz="2000" b="1" i="1" dirty="0"/>
              <a:t>Siehe zudem dazu § 22 BDSG mit weiteren Erlaubnistatbeständen.</a:t>
            </a:r>
          </a:p>
        </p:txBody>
      </p:sp>
    </p:spTree>
    <p:extLst>
      <p:ext uri="{BB962C8B-B14F-4D97-AF65-F5344CB8AC3E}">
        <p14:creationId xmlns:p14="http://schemas.microsoft.com/office/powerpoint/2010/main" val="22969513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elle 5"/>
          <p:cNvGraphicFramePr>
            <a:graphicFrameLocks noGrp="1"/>
          </p:cNvGraphicFramePr>
          <p:nvPr>
            <p:extLst>
              <p:ext uri="{D42A27DB-BD31-4B8C-83A1-F6EECF244321}">
                <p14:modId xmlns:p14="http://schemas.microsoft.com/office/powerpoint/2010/main" val="3854280945"/>
              </p:ext>
            </p:extLst>
          </p:nvPr>
        </p:nvGraphicFramePr>
        <p:xfrm>
          <a:off x="3048000" y="0"/>
          <a:ext cx="6096000" cy="525780"/>
        </p:xfrm>
        <a:graphic>
          <a:graphicData uri="http://schemas.openxmlformats.org/drawingml/2006/table">
            <a:tbl>
              <a:tblPr/>
              <a:tblGrid>
                <a:gridCol w="1767840">
                  <a:extLst>
                    <a:ext uri="{9D8B030D-6E8A-4147-A177-3AD203B41FA5}">
                      <a16:colId xmlns:a16="http://schemas.microsoft.com/office/drawing/2014/main" val="20000"/>
                    </a:ext>
                  </a:extLst>
                </a:gridCol>
                <a:gridCol w="4328160">
                  <a:extLst>
                    <a:ext uri="{9D8B030D-6E8A-4147-A177-3AD203B41FA5}">
                      <a16:colId xmlns:a16="http://schemas.microsoft.com/office/drawing/2014/main" val="20001"/>
                    </a:ext>
                  </a:extLst>
                </a:gridCol>
              </a:tblGrid>
              <a:tr h="525780">
                <a:tc>
                  <a:txBody>
                    <a:bodyPr/>
                    <a:lstStyle/>
                    <a:p>
                      <a:pPr algn="just">
                        <a:lnSpc>
                          <a:spcPct val="100000"/>
                        </a:lnSpc>
                        <a:spcAft>
                          <a:spcPts val="0"/>
                        </a:spcAft>
                      </a:pPr>
                      <a:endParaRPr lang="de-DE" sz="1100" dirty="0">
                        <a:solidFill>
                          <a:srgbClr val="FFFFFF"/>
                        </a:solidFill>
                        <a:latin typeface="Tw Cen MT" panose="020B0602020104020603" pitchFamily="34" charset="0"/>
                        <a:ea typeface="Tahoma" pitchFamily="34" charset="0"/>
                        <a:cs typeface="Tahoma" pitchFamily="34" charset="0"/>
                      </a:endParaRPr>
                    </a:p>
                    <a:p>
                      <a:pPr algn="just">
                        <a:lnSpc>
                          <a:spcPct val="100000"/>
                        </a:lnSpc>
                        <a:spcAft>
                          <a:spcPts val="0"/>
                        </a:spcAft>
                      </a:pPr>
                      <a:endParaRPr lang="de-DE" sz="1100" dirty="0">
                        <a:solidFill>
                          <a:srgbClr val="FFFFFF"/>
                        </a:solidFill>
                        <a:latin typeface="Tw Cen MT" panose="020B0602020104020603" pitchFamily="34" charset="0"/>
                        <a:ea typeface="Tahoma" pitchFamily="34" charset="0"/>
                        <a:cs typeface="Tahoma" pitchFamily="34" charset="0"/>
                      </a:endParaRPr>
                    </a:p>
                  </a:txBody>
                  <a:tcPr marL="73025" marR="73025" marT="0" marB="0" anchor="ctr">
                    <a:lnL>
                      <a:noFill/>
                    </a:lnL>
                    <a:lnR w="76200" cap="flat" cmpd="sng" algn="ctr">
                      <a:solidFill>
                        <a:srgbClr val="FFFFFF"/>
                      </a:solidFill>
                      <a:prstDash val="solid"/>
                      <a:round/>
                      <a:headEnd type="none" w="med" len="med"/>
                      <a:tailEnd type="none" w="med" len="med"/>
                    </a:lnR>
                    <a:lnT>
                      <a:noFill/>
                    </a:lnT>
                    <a:lnB>
                      <a:noFill/>
                    </a:lnB>
                    <a:solidFill>
                      <a:srgbClr val="DD8047"/>
                    </a:solidFill>
                  </a:tcPr>
                </a:tc>
                <a:tc>
                  <a:txBody>
                    <a:bodyPr/>
                    <a:lstStyle/>
                    <a:p>
                      <a:pPr marL="0" algn="just" defTabSz="685800" rtl="0" eaLnBrk="1" latinLnBrk="0" hangingPunct="1">
                        <a:lnSpc>
                          <a:spcPct val="115000"/>
                        </a:lnSpc>
                        <a:spcAft>
                          <a:spcPts val="0"/>
                        </a:spcAft>
                      </a:pPr>
                      <a:r>
                        <a:rPr lang="de-DE" sz="1500" kern="1200" dirty="0">
                          <a:solidFill>
                            <a:srgbClr val="FFFFFF"/>
                          </a:solidFill>
                          <a:latin typeface="Tw Cen MT" panose="020B0602020104020603" pitchFamily="34" charset="0"/>
                          <a:ea typeface="Tahoma" pitchFamily="34" charset="0"/>
                          <a:cs typeface="Tahoma" pitchFamily="34" charset="0"/>
                        </a:rPr>
                        <a:t>Der praktische Fall – Rechtfertigungsgrund</a:t>
                      </a:r>
                    </a:p>
                  </a:txBody>
                  <a:tcPr marL="137160" marR="73025" marT="0" marB="0" anchor="ctr">
                    <a:lnL w="76200" cap="flat" cmpd="sng" algn="ctr">
                      <a:solidFill>
                        <a:srgbClr val="FFFFFF"/>
                      </a:solidFill>
                      <a:prstDash val="solid"/>
                      <a:round/>
                      <a:headEnd type="none" w="med" len="med"/>
                      <a:tailEnd type="none" w="med" len="med"/>
                    </a:lnL>
                    <a:lnR>
                      <a:noFill/>
                    </a:lnR>
                    <a:lnT>
                      <a:noFill/>
                    </a:lnT>
                    <a:lnB>
                      <a:noFill/>
                    </a:lnB>
                    <a:solidFill>
                      <a:srgbClr val="94B6D2"/>
                    </a:solidFill>
                  </a:tcPr>
                </a:tc>
                <a:extLst>
                  <a:ext uri="{0D108BD9-81ED-4DB2-BD59-A6C34878D82A}">
                    <a16:rowId xmlns:a16="http://schemas.microsoft.com/office/drawing/2014/main" val="10000"/>
                  </a:ext>
                </a:extLst>
              </a:tr>
            </a:tbl>
          </a:graphicData>
        </a:graphic>
      </p:graphicFrame>
      <p:sp>
        <p:nvSpPr>
          <p:cNvPr id="16" name="object 16"/>
          <p:cNvSpPr/>
          <p:nvPr/>
        </p:nvSpPr>
        <p:spPr>
          <a:xfrm>
            <a:off x="4583533" y="1485329"/>
            <a:ext cx="0" cy="108585"/>
          </a:xfrm>
          <a:custGeom>
            <a:avLst/>
            <a:gdLst/>
            <a:ahLst/>
            <a:cxnLst/>
            <a:rect l="l" t="t" r="r" b="b"/>
            <a:pathLst>
              <a:path h="144780">
                <a:moveTo>
                  <a:pt x="0" y="0"/>
                </a:moveTo>
                <a:lnTo>
                  <a:pt x="0" y="144399"/>
                </a:lnTo>
              </a:path>
            </a:pathLst>
          </a:custGeom>
          <a:ln w="12192">
            <a:solidFill>
              <a:srgbClr val="FFFFFF"/>
            </a:solidFill>
          </a:ln>
        </p:spPr>
        <p:txBody>
          <a:bodyPr wrap="square" lIns="0" tIns="0" rIns="0" bIns="0" rtlCol="0"/>
          <a:lstStyle/>
          <a:p>
            <a:endParaRPr>
              <a:solidFill>
                <a:schemeClr val="bg1"/>
              </a:solidFill>
              <a:latin typeface="Tw Cen MT" panose="020B0602020104020603" pitchFamily="34" charset="0"/>
              <a:ea typeface="Tw Cen MT" charset="0"/>
              <a:cs typeface="Tw Cen MT" charset="0"/>
            </a:endParaRPr>
          </a:p>
        </p:txBody>
      </p:sp>
      <p:sp>
        <p:nvSpPr>
          <p:cNvPr id="18" name="object 17"/>
          <p:cNvSpPr/>
          <p:nvPr/>
        </p:nvSpPr>
        <p:spPr>
          <a:xfrm>
            <a:off x="7579717" y="1496760"/>
            <a:ext cx="12700" cy="97631"/>
          </a:xfrm>
          <a:custGeom>
            <a:avLst/>
            <a:gdLst/>
            <a:ahLst/>
            <a:cxnLst/>
            <a:rect l="l" t="t" r="r" b="b"/>
            <a:pathLst>
              <a:path w="12700" h="130175">
                <a:moveTo>
                  <a:pt x="12700" y="0"/>
                </a:moveTo>
                <a:lnTo>
                  <a:pt x="0" y="130175"/>
                </a:lnTo>
              </a:path>
            </a:pathLst>
          </a:custGeom>
          <a:ln w="12192">
            <a:solidFill>
              <a:srgbClr val="FFFFFF"/>
            </a:solidFill>
          </a:ln>
        </p:spPr>
        <p:txBody>
          <a:bodyPr wrap="square" lIns="0" tIns="0" rIns="0" bIns="0" rtlCol="0"/>
          <a:lstStyle/>
          <a:p>
            <a:endParaRPr>
              <a:solidFill>
                <a:schemeClr val="bg1"/>
              </a:solidFill>
              <a:latin typeface="Tw Cen MT" panose="020B0602020104020603" pitchFamily="34" charset="0"/>
              <a:ea typeface="Tw Cen MT" charset="0"/>
              <a:cs typeface="Tw Cen MT" charset="0"/>
            </a:endParaRPr>
          </a:p>
        </p:txBody>
      </p:sp>
      <p:sp>
        <p:nvSpPr>
          <p:cNvPr id="9" name="object 4"/>
          <p:cNvSpPr txBox="1"/>
          <p:nvPr/>
        </p:nvSpPr>
        <p:spPr>
          <a:xfrm>
            <a:off x="76200" y="742950"/>
            <a:ext cx="9098280" cy="246221"/>
          </a:xfrm>
          <a:prstGeom prst="rect">
            <a:avLst/>
          </a:prstGeom>
        </p:spPr>
        <p:txBody>
          <a:bodyPr vert="horz" wrap="square" lIns="0" tIns="0" rIns="0" bIns="0" rtlCol="0">
            <a:spAutoFit/>
          </a:bodyPr>
          <a:lstStyle/>
          <a:p>
            <a:pPr marR="254635">
              <a:lnSpc>
                <a:spcPct val="100000"/>
              </a:lnSpc>
            </a:pPr>
            <a:endParaRPr sz="1600" i="1" dirty="0">
              <a:latin typeface="Tw Cen MT" panose="020B0602020104020603" pitchFamily="34" charset="0"/>
              <a:ea typeface="Tw Cen MT" charset="0"/>
              <a:cs typeface="Tw Cen MT" charset="0"/>
            </a:endParaRPr>
          </a:p>
        </p:txBody>
      </p:sp>
      <p:sp>
        <p:nvSpPr>
          <p:cNvPr id="2" name="Rechteck 1"/>
          <p:cNvSpPr/>
          <p:nvPr/>
        </p:nvSpPr>
        <p:spPr>
          <a:xfrm>
            <a:off x="76200" y="533624"/>
            <a:ext cx="9078109" cy="323165"/>
          </a:xfrm>
          <a:prstGeom prst="rect">
            <a:avLst/>
          </a:prstGeom>
        </p:spPr>
        <p:txBody>
          <a:bodyPr wrap="square">
            <a:spAutoFit/>
          </a:bodyPr>
          <a:lstStyle/>
          <a:p>
            <a:endParaRPr lang="de-DE" sz="1500" dirty="0">
              <a:latin typeface="Tw Cen MT" panose="020B0602020104020603" pitchFamily="34" charset="0"/>
            </a:endParaRPr>
          </a:p>
        </p:txBody>
      </p:sp>
      <p:sp>
        <p:nvSpPr>
          <p:cNvPr id="4" name="Rechteck 3"/>
          <p:cNvSpPr/>
          <p:nvPr/>
        </p:nvSpPr>
        <p:spPr>
          <a:xfrm>
            <a:off x="66114" y="568924"/>
            <a:ext cx="9118451" cy="4278094"/>
          </a:xfrm>
          <a:prstGeom prst="rect">
            <a:avLst/>
          </a:prstGeom>
        </p:spPr>
        <p:txBody>
          <a:bodyPr wrap="square">
            <a:spAutoFit/>
          </a:bodyPr>
          <a:lstStyle/>
          <a:p>
            <a:r>
              <a:rPr lang="de-DE" sz="1600" b="1" dirty="0">
                <a:latin typeface="Tw Cen MT" panose="020B0602020104020603" pitchFamily="34" charset="0"/>
              </a:rPr>
              <a:t>Art. 6 DSGVO - Rechtmäßigkeit der Verarbeitung</a:t>
            </a:r>
          </a:p>
          <a:p>
            <a:r>
              <a:rPr lang="de-DE" sz="1600" dirty="0">
                <a:latin typeface="Tw Cen MT" panose="020B0602020104020603" pitchFamily="34" charset="0"/>
              </a:rPr>
              <a:t>(1) Die Verarbeitung ist nur rechtmäßig, wenn mindestens eine der nachstehenden Bedingungen erfüllt ist:</a:t>
            </a:r>
          </a:p>
          <a:p>
            <a:r>
              <a:rPr lang="de-DE" sz="1600" dirty="0">
                <a:latin typeface="Tw Cen MT" panose="020B0602020104020603" pitchFamily="34" charset="0"/>
              </a:rPr>
              <a:t>a) Die betroffene Person hat ihre </a:t>
            </a:r>
            <a:r>
              <a:rPr lang="de-DE" sz="1600" b="1" dirty="0">
                <a:latin typeface="Tw Cen MT" panose="020B0602020104020603" pitchFamily="34" charset="0"/>
              </a:rPr>
              <a:t>Einwilligung</a:t>
            </a:r>
            <a:r>
              <a:rPr lang="de-DE" sz="1600" dirty="0">
                <a:latin typeface="Tw Cen MT" panose="020B0602020104020603" pitchFamily="34" charset="0"/>
              </a:rPr>
              <a:t> zu der Verarbeitung der sie betreffenden personenbezogenen Daten für einen oder mehrere bestimmte Zwecke gegeben; </a:t>
            </a:r>
            <a:r>
              <a:rPr lang="de-DE" sz="1600" i="1" dirty="0">
                <a:latin typeface="Tw Cen MT" panose="020B0602020104020603" pitchFamily="34" charset="0"/>
              </a:rPr>
              <a:t>[Anforderungen: Art. 7 DSGVO]</a:t>
            </a:r>
          </a:p>
          <a:p>
            <a:r>
              <a:rPr lang="de-DE" sz="1600" dirty="0">
                <a:latin typeface="Tw Cen MT" panose="020B0602020104020603" pitchFamily="34" charset="0"/>
              </a:rPr>
              <a:t>b) die Verarbeitung ist für die </a:t>
            </a:r>
            <a:r>
              <a:rPr lang="de-DE" sz="1600" b="1" dirty="0">
                <a:latin typeface="Tw Cen MT" panose="020B0602020104020603" pitchFamily="34" charset="0"/>
              </a:rPr>
              <a:t>Erfüllung eines Vertrags</a:t>
            </a:r>
            <a:r>
              <a:rPr lang="de-DE" sz="1600" dirty="0">
                <a:latin typeface="Tw Cen MT" panose="020B0602020104020603" pitchFamily="34" charset="0"/>
              </a:rPr>
              <a:t>, dessen Vertragspartei die betroffene Person ist, oder zur Durchführung vorvertraglicher Maßnahmen erforderlich, die auf Anfrage der betroffenen Person erfolgen;</a:t>
            </a:r>
          </a:p>
          <a:p>
            <a:r>
              <a:rPr lang="de-DE" sz="1600" dirty="0">
                <a:latin typeface="Tw Cen MT" panose="020B0602020104020603" pitchFamily="34" charset="0"/>
              </a:rPr>
              <a:t>c) die Verarbeitung ist zur </a:t>
            </a:r>
            <a:r>
              <a:rPr lang="de-DE" sz="1600" b="1" dirty="0">
                <a:latin typeface="Tw Cen MT" panose="020B0602020104020603" pitchFamily="34" charset="0"/>
              </a:rPr>
              <a:t>Erfüllung einer rechtlichen Verpflichtung </a:t>
            </a:r>
            <a:r>
              <a:rPr lang="de-DE" sz="1600" dirty="0">
                <a:latin typeface="Tw Cen MT" panose="020B0602020104020603" pitchFamily="34" charset="0"/>
              </a:rPr>
              <a:t>erforderlich, der der Verantwortliche unterliegt;</a:t>
            </a:r>
          </a:p>
          <a:p>
            <a:r>
              <a:rPr lang="de-DE" sz="1600" dirty="0">
                <a:latin typeface="Tw Cen MT" panose="020B0602020104020603" pitchFamily="34" charset="0"/>
              </a:rPr>
              <a:t>d) die Verarbeitung ist erforderlich, um </a:t>
            </a:r>
            <a:r>
              <a:rPr lang="de-DE" sz="1600" b="1" dirty="0">
                <a:latin typeface="Tw Cen MT" panose="020B0602020104020603" pitchFamily="34" charset="0"/>
              </a:rPr>
              <a:t>lebenswichtige Interessen </a:t>
            </a:r>
            <a:r>
              <a:rPr lang="de-DE" sz="1600" dirty="0">
                <a:latin typeface="Tw Cen MT" panose="020B0602020104020603" pitchFamily="34" charset="0"/>
              </a:rPr>
              <a:t>der betroffenen Person oder einer anderen natürlichen Person zu schützen;</a:t>
            </a:r>
          </a:p>
          <a:p>
            <a:r>
              <a:rPr lang="de-DE" sz="1600" dirty="0">
                <a:latin typeface="Tw Cen MT" panose="020B0602020104020603" pitchFamily="34" charset="0"/>
              </a:rPr>
              <a:t>e) die Verarbeitung ist für die Wahrnehmung einer Aufgabe erforderlich, die im öffentlichen Interesse liegt oder in Ausübung öffentlicher Gewalt erfolgt, die dem Verantwortlichen übertragen wurde; </a:t>
            </a:r>
            <a:r>
              <a:rPr lang="de-DE" sz="1600" i="1" dirty="0">
                <a:latin typeface="Tw Cen MT" panose="020B0602020104020603" pitchFamily="34" charset="0"/>
              </a:rPr>
              <a:t>[aber: dafür wäre spezifische gesetzliche Grundlage nach Art 6 Abs. 3 DSGVO geboten, hier evident (-)]</a:t>
            </a:r>
          </a:p>
          <a:p>
            <a:r>
              <a:rPr lang="de-DE" sz="1600" b="1" dirty="0">
                <a:latin typeface="Tw Cen MT" panose="020B0602020104020603" pitchFamily="34" charset="0"/>
              </a:rPr>
              <a:t>f) die Verarbeitung ist zur Wahrung der berechtigten Interessen des Verantwortlichen oder eines Dritten erforderlich, sofern nicht die Interessen oder Grundrechte und Grundfreiheiten der betroffenen Person, die den Schutz personenbezogener Daten erfordern, überwiegen, insbesondere dann, wenn es sich bei der betroffenen Person um ein Kind handelt.</a:t>
            </a:r>
          </a:p>
        </p:txBody>
      </p:sp>
    </p:spTree>
    <p:extLst>
      <p:ext uri="{BB962C8B-B14F-4D97-AF65-F5344CB8AC3E}">
        <p14:creationId xmlns:p14="http://schemas.microsoft.com/office/powerpoint/2010/main" val="418887107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elle 5"/>
          <p:cNvGraphicFramePr>
            <a:graphicFrameLocks noGrp="1"/>
          </p:cNvGraphicFramePr>
          <p:nvPr/>
        </p:nvGraphicFramePr>
        <p:xfrm>
          <a:off x="3048000" y="0"/>
          <a:ext cx="6096000" cy="525780"/>
        </p:xfrm>
        <a:graphic>
          <a:graphicData uri="http://schemas.openxmlformats.org/drawingml/2006/table">
            <a:tbl>
              <a:tblPr/>
              <a:tblGrid>
                <a:gridCol w="1767840">
                  <a:extLst>
                    <a:ext uri="{9D8B030D-6E8A-4147-A177-3AD203B41FA5}">
                      <a16:colId xmlns:a16="http://schemas.microsoft.com/office/drawing/2014/main" val="20000"/>
                    </a:ext>
                  </a:extLst>
                </a:gridCol>
                <a:gridCol w="4328160">
                  <a:extLst>
                    <a:ext uri="{9D8B030D-6E8A-4147-A177-3AD203B41FA5}">
                      <a16:colId xmlns:a16="http://schemas.microsoft.com/office/drawing/2014/main" val="20001"/>
                    </a:ext>
                  </a:extLst>
                </a:gridCol>
              </a:tblGrid>
              <a:tr h="525780">
                <a:tc>
                  <a:txBody>
                    <a:bodyPr/>
                    <a:lstStyle/>
                    <a:p>
                      <a:pPr algn="just">
                        <a:lnSpc>
                          <a:spcPct val="100000"/>
                        </a:lnSpc>
                        <a:spcAft>
                          <a:spcPts val="0"/>
                        </a:spcAft>
                      </a:pPr>
                      <a:endParaRPr lang="de-DE" sz="1100" dirty="0">
                        <a:solidFill>
                          <a:srgbClr val="FFFFFF"/>
                        </a:solidFill>
                        <a:latin typeface="Tw Cen MT" panose="020B0602020104020603" pitchFamily="34" charset="0"/>
                        <a:ea typeface="Tahoma" pitchFamily="34" charset="0"/>
                        <a:cs typeface="Tahoma" pitchFamily="34" charset="0"/>
                      </a:endParaRPr>
                    </a:p>
                    <a:p>
                      <a:pPr algn="just">
                        <a:lnSpc>
                          <a:spcPct val="100000"/>
                        </a:lnSpc>
                        <a:spcAft>
                          <a:spcPts val="0"/>
                        </a:spcAft>
                      </a:pPr>
                      <a:endParaRPr lang="de-DE" sz="1100" dirty="0">
                        <a:solidFill>
                          <a:srgbClr val="FFFFFF"/>
                        </a:solidFill>
                        <a:latin typeface="Tw Cen MT" panose="020B0602020104020603" pitchFamily="34" charset="0"/>
                        <a:ea typeface="Tahoma" pitchFamily="34" charset="0"/>
                        <a:cs typeface="Tahoma" pitchFamily="34" charset="0"/>
                      </a:endParaRPr>
                    </a:p>
                  </a:txBody>
                  <a:tcPr marL="73025" marR="73025" marT="0" marB="0" anchor="ctr">
                    <a:lnL>
                      <a:noFill/>
                    </a:lnL>
                    <a:lnR w="76200" cap="flat" cmpd="sng" algn="ctr">
                      <a:solidFill>
                        <a:srgbClr val="FFFFFF"/>
                      </a:solidFill>
                      <a:prstDash val="solid"/>
                      <a:round/>
                      <a:headEnd type="none" w="med" len="med"/>
                      <a:tailEnd type="none" w="med" len="med"/>
                    </a:lnR>
                    <a:lnT>
                      <a:noFill/>
                    </a:lnT>
                    <a:lnB>
                      <a:noFill/>
                    </a:lnB>
                    <a:solidFill>
                      <a:srgbClr val="DD8047"/>
                    </a:solidFill>
                  </a:tcPr>
                </a:tc>
                <a:tc>
                  <a:txBody>
                    <a:bodyPr/>
                    <a:lstStyle/>
                    <a:p>
                      <a:pPr marL="0" algn="just" defTabSz="685800" rtl="0" eaLnBrk="1" latinLnBrk="0" hangingPunct="1">
                        <a:lnSpc>
                          <a:spcPct val="115000"/>
                        </a:lnSpc>
                        <a:spcAft>
                          <a:spcPts val="0"/>
                        </a:spcAft>
                      </a:pPr>
                      <a:r>
                        <a:rPr lang="de-DE" sz="1500" kern="1200" dirty="0">
                          <a:solidFill>
                            <a:srgbClr val="FFFFFF"/>
                          </a:solidFill>
                          <a:latin typeface="Tw Cen MT" panose="020B0602020104020603" pitchFamily="34" charset="0"/>
                          <a:ea typeface="Tahoma" pitchFamily="34" charset="0"/>
                          <a:cs typeface="Tahoma" pitchFamily="34" charset="0"/>
                        </a:rPr>
                        <a:t>Der praktische Fall – Rechtfertigungsgrund</a:t>
                      </a:r>
                    </a:p>
                  </a:txBody>
                  <a:tcPr marL="137160" marR="73025" marT="0" marB="0" anchor="ctr">
                    <a:lnL w="76200" cap="flat" cmpd="sng" algn="ctr">
                      <a:solidFill>
                        <a:srgbClr val="FFFFFF"/>
                      </a:solidFill>
                      <a:prstDash val="solid"/>
                      <a:round/>
                      <a:headEnd type="none" w="med" len="med"/>
                      <a:tailEnd type="none" w="med" len="med"/>
                    </a:lnL>
                    <a:lnR>
                      <a:noFill/>
                    </a:lnR>
                    <a:lnT>
                      <a:noFill/>
                    </a:lnT>
                    <a:lnB>
                      <a:noFill/>
                    </a:lnB>
                    <a:solidFill>
                      <a:srgbClr val="94B6D2"/>
                    </a:solidFill>
                  </a:tcPr>
                </a:tc>
                <a:extLst>
                  <a:ext uri="{0D108BD9-81ED-4DB2-BD59-A6C34878D82A}">
                    <a16:rowId xmlns:a16="http://schemas.microsoft.com/office/drawing/2014/main" val="10000"/>
                  </a:ext>
                </a:extLst>
              </a:tr>
            </a:tbl>
          </a:graphicData>
        </a:graphic>
      </p:graphicFrame>
      <p:sp>
        <p:nvSpPr>
          <p:cNvPr id="16" name="object 16"/>
          <p:cNvSpPr/>
          <p:nvPr/>
        </p:nvSpPr>
        <p:spPr>
          <a:xfrm>
            <a:off x="4583533" y="1485329"/>
            <a:ext cx="0" cy="108585"/>
          </a:xfrm>
          <a:custGeom>
            <a:avLst/>
            <a:gdLst/>
            <a:ahLst/>
            <a:cxnLst/>
            <a:rect l="l" t="t" r="r" b="b"/>
            <a:pathLst>
              <a:path h="144780">
                <a:moveTo>
                  <a:pt x="0" y="0"/>
                </a:moveTo>
                <a:lnTo>
                  <a:pt x="0" y="144399"/>
                </a:lnTo>
              </a:path>
            </a:pathLst>
          </a:custGeom>
          <a:ln w="12192">
            <a:solidFill>
              <a:srgbClr val="FFFFFF"/>
            </a:solidFill>
          </a:ln>
        </p:spPr>
        <p:txBody>
          <a:bodyPr wrap="square" lIns="0" tIns="0" rIns="0" bIns="0" rtlCol="0"/>
          <a:lstStyle/>
          <a:p>
            <a:endParaRPr>
              <a:solidFill>
                <a:schemeClr val="bg1"/>
              </a:solidFill>
              <a:latin typeface="Tw Cen MT" panose="020B0602020104020603" pitchFamily="34" charset="0"/>
              <a:ea typeface="Tw Cen MT" charset="0"/>
              <a:cs typeface="Tw Cen MT" charset="0"/>
            </a:endParaRPr>
          </a:p>
        </p:txBody>
      </p:sp>
      <p:sp>
        <p:nvSpPr>
          <p:cNvPr id="18" name="object 17"/>
          <p:cNvSpPr/>
          <p:nvPr/>
        </p:nvSpPr>
        <p:spPr>
          <a:xfrm>
            <a:off x="7579717" y="1496760"/>
            <a:ext cx="12700" cy="97631"/>
          </a:xfrm>
          <a:custGeom>
            <a:avLst/>
            <a:gdLst/>
            <a:ahLst/>
            <a:cxnLst/>
            <a:rect l="l" t="t" r="r" b="b"/>
            <a:pathLst>
              <a:path w="12700" h="130175">
                <a:moveTo>
                  <a:pt x="12700" y="0"/>
                </a:moveTo>
                <a:lnTo>
                  <a:pt x="0" y="130175"/>
                </a:lnTo>
              </a:path>
            </a:pathLst>
          </a:custGeom>
          <a:ln w="12192">
            <a:solidFill>
              <a:srgbClr val="FFFFFF"/>
            </a:solidFill>
          </a:ln>
        </p:spPr>
        <p:txBody>
          <a:bodyPr wrap="square" lIns="0" tIns="0" rIns="0" bIns="0" rtlCol="0"/>
          <a:lstStyle/>
          <a:p>
            <a:endParaRPr>
              <a:solidFill>
                <a:schemeClr val="bg1"/>
              </a:solidFill>
              <a:latin typeface="Tw Cen MT" panose="020B0602020104020603" pitchFamily="34" charset="0"/>
              <a:ea typeface="Tw Cen MT" charset="0"/>
              <a:cs typeface="Tw Cen MT" charset="0"/>
            </a:endParaRPr>
          </a:p>
        </p:txBody>
      </p:sp>
      <p:sp>
        <p:nvSpPr>
          <p:cNvPr id="9" name="object 4"/>
          <p:cNvSpPr txBox="1"/>
          <p:nvPr/>
        </p:nvSpPr>
        <p:spPr>
          <a:xfrm>
            <a:off x="76200" y="742950"/>
            <a:ext cx="9098280" cy="246221"/>
          </a:xfrm>
          <a:prstGeom prst="rect">
            <a:avLst/>
          </a:prstGeom>
        </p:spPr>
        <p:txBody>
          <a:bodyPr vert="horz" wrap="square" lIns="0" tIns="0" rIns="0" bIns="0" rtlCol="0">
            <a:spAutoFit/>
          </a:bodyPr>
          <a:lstStyle/>
          <a:p>
            <a:pPr marR="254635">
              <a:lnSpc>
                <a:spcPct val="100000"/>
              </a:lnSpc>
            </a:pPr>
            <a:endParaRPr sz="1600" i="1" dirty="0">
              <a:latin typeface="Tw Cen MT" panose="020B0602020104020603" pitchFamily="34" charset="0"/>
              <a:ea typeface="Tw Cen MT" charset="0"/>
              <a:cs typeface="Tw Cen MT" charset="0"/>
            </a:endParaRPr>
          </a:p>
        </p:txBody>
      </p:sp>
      <p:sp>
        <p:nvSpPr>
          <p:cNvPr id="2" name="Rechteck 1"/>
          <p:cNvSpPr/>
          <p:nvPr/>
        </p:nvSpPr>
        <p:spPr>
          <a:xfrm>
            <a:off x="76200" y="533624"/>
            <a:ext cx="9078109" cy="323165"/>
          </a:xfrm>
          <a:prstGeom prst="rect">
            <a:avLst/>
          </a:prstGeom>
        </p:spPr>
        <p:txBody>
          <a:bodyPr wrap="square">
            <a:spAutoFit/>
          </a:bodyPr>
          <a:lstStyle/>
          <a:p>
            <a:endParaRPr lang="de-DE" sz="1500" dirty="0">
              <a:latin typeface="Tw Cen MT" panose="020B0602020104020603" pitchFamily="34" charset="0"/>
            </a:endParaRPr>
          </a:p>
        </p:txBody>
      </p:sp>
      <p:sp>
        <p:nvSpPr>
          <p:cNvPr id="4" name="Rechteck 3"/>
          <p:cNvSpPr/>
          <p:nvPr/>
        </p:nvSpPr>
        <p:spPr>
          <a:xfrm>
            <a:off x="66114" y="568924"/>
            <a:ext cx="9118451" cy="4278094"/>
          </a:xfrm>
          <a:prstGeom prst="rect">
            <a:avLst/>
          </a:prstGeom>
        </p:spPr>
        <p:txBody>
          <a:bodyPr wrap="square">
            <a:spAutoFit/>
          </a:bodyPr>
          <a:lstStyle/>
          <a:p>
            <a:r>
              <a:rPr lang="de-DE" sz="1600" b="1" dirty="0">
                <a:latin typeface="Tw Cen MT" panose="020B0602020104020603" pitchFamily="34" charset="0"/>
              </a:rPr>
              <a:t>Art. 6 DSGVO - Rechtmäßigkeit der Verarbeitung</a:t>
            </a:r>
          </a:p>
          <a:p>
            <a:r>
              <a:rPr lang="de-DE" sz="1600" dirty="0">
                <a:latin typeface="Tw Cen MT" panose="020B0602020104020603" pitchFamily="34" charset="0"/>
              </a:rPr>
              <a:t>(1) Die Verarbeitung ist nur rechtmäßig, wenn mindestens eine der nachstehenden Bedingungen erfüllt ist:</a:t>
            </a:r>
          </a:p>
          <a:p>
            <a:r>
              <a:rPr lang="de-DE" sz="1600" dirty="0">
                <a:latin typeface="Tw Cen MT" panose="020B0602020104020603" pitchFamily="34" charset="0"/>
              </a:rPr>
              <a:t>a) Die betroffene Person hat ihre </a:t>
            </a:r>
            <a:r>
              <a:rPr lang="de-DE" sz="1600" b="1" dirty="0">
                <a:latin typeface="Tw Cen MT" panose="020B0602020104020603" pitchFamily="34" charset="0"/>
              </a:rPr>
              <a:t>Einwilligung</a:t>
            </a:r>
            <a:r>
              <a:rPr lang="de-DE" sz="1600" dirty="0">
                <a:latin typeface="Tw Cen MT" panose="020B0602020104020603" pitchFamily="34" charset="0"/>
              </a:rPr>
              <a:t> zu der Verarbeitung der sie betreffenden personenbezogenen Daten für einen oder mehrere bestimmte Zwecke gegeben; </a:t>
            </a:r>
            <a:r>
              <a:rPr lang="de-DE" sz="1600" i="1" dirty="0">
                <a:latin typeface="Tw Cen MT" panose="020B0602020104020603" pitchFamily="34" charset="0"/>
              </a:rPr>
              <a:t>[Anforderungen: Art. 7 DSGVO]</a:t>
            </a:r>
          </a:p>
          <a:p>
            <a:r>
              <a:rPr lang="de-DE" sz="1600" dirty="0">
                <a:latin typeface="Tw Cen MT" panose="020B0602020104020603" pitchFamily="34" charset="0"/>
              </a:rPr>
              <a:t>b) die Verarbeitung ist für die </a:t>
            </a:r>
            <a:r>
              <a:rPr lang="de-DE" sz="1600" b="1" dirty="0">
                <a:latin typeface="Tw Cen MT" panose="020B0602020104020603" pitchFamily="34" charset="0"/>
              </a:rPr>
              <a:t>Erfüllung eines Vertrags</a:t>
            </a:r>
            <a:r>
              <a:rPr lang="de-DE" sz="1600" dirty="0">
                <a:latin typeface="Tw Cen MT" panose="020B0602020104020603" pitchFamily="34" charset="0"/>
              </a:rPr>
              <a:t>, dessen Vertragspartei die betroffene Person ist, oder zur Durchführung vorvertraglicher Maßnahmen erforderlich, die auf Anfrage der betroffenen Person erfolgen;</a:t>
            </a:r>
          </a:p>
          <a:p>
            <a:r>
              <a:rPr lang="de-DE" sz="1600" dirty="0">
                <a:latin typeface="Tw Cen MT" panose="020B0602020104020603" pitchFamily="34" charset="0"/>
              </a:rPr>
              <a:t>c) die Verarbeitung ist zur </a:t>
            </a:r>
            <a:r>
              <a:rPr lang="de-DE" sz="1600" b="1" dirty="0">
                <a:latin typeface="Tw Cen MT" panose="020B0602020104020603" pitchFamily="34" charset="0"/>
              </a:rPr>
              <a:t>Erfüllung einer rechtlichen Verpflichtung </a:t>
            </a:r>
            <a:r>
              <a:rPr lang="de-DE" sz="1600" dirty="0">
                <a:latin typeface="Tw Cen MT" panose="020B0602020104020603" pitchFamily="34" charset="0"/>
              </a:rPr>
              <a:t>erforderlich, der der Verantwortliche unterliegt;</a:t>
            </a:r>
          </a:p>
          <a:p>
            <a:r>
              <a:rPr lang="de-DE" sz="1600" dirty="0">
                <a:latin typeface="Tw Cen MT" panose="020B0602020104020603" pitchFamily="34" charset="0"/>
              </a:rPr>
              <a:t>d) die Verarbeitung ist erforderlich, um </a:t>
            </a:r>
            <a:r>
              <a:rPr lang="de-DE" sz="1600" b="1" dirty="0">
                <a:latin typeface="Tw Cen MT" panose="020B0602020104020603" pitchFamily="34" charset="0"/>
              </a:rPr>
              <a:t>lebenswichtige Interessen </a:t>
            </a:r>
            <a:r>
              <a:rPr lang="de-DE" sz="1600" dirty="0">
                <a:latin typeface="Tw Cen MT" panose="020B0602020104020603" pitchFamily="34" charset="0"/>
              </a:rPr>
              <a:t>der betroffenen Person oder einer anderen natürlichen Person zu schützen;</a:t>
            </a:r>
          </a:p>
          <a:p>
            <a:r>
              <a:rPr lang="de-DE" sz="1600" dirty="0">
                <a:latin typeface="Tw Cen MT" panose="020B0602020104020603" pitchFamily="34" charset="0"/>
              </a:rPr>
              <a:t>e) die Verarbeitung ist für die Wahrnehmung einer Aufgabe erforderlich, die im öffentlichen Interesse liegt oder in Ausübung öffentlicher Gewalt erfolgt, die dem Verantwortlichen übertragen wurde; </a:t>
            </a:r>
            <a:r>
              <a:rPr lang="de-DE" sz="1600" i="1" dirty="0">
                <a:latin typeface="Tw Cen MT" panose="020B0602020104020603" pitchFamily="34" charset="0"/>
              </a:rPr>
              <a:t>[aber: dafür wäre spezifische gesetzliche Grundlage nach Art 6 Abs. 3 DSGVO geboten, hier evident (-)]</a:t>
            </a:r>
          </a:p>
          <a:p>
            <a:r>
              <a:rPr lang="de-DE" sz="1600" b="1" dirty="0">
                <a:latin typeface="Tw Cen MT" panose="020B0602020104020603" pitchFamily="34" charset="0"/>
              </a:rPr>
              <a:t>f) die Verarbeitung ist zur Wahrung der berechtigten Interessen des Verantwortlichen oder eines Dritten erforderlich, sofern nicht die Interessen oder Grundrechte und Grundfreiheiten der betroffenen Person, die den Schutz personenbezogener Daten erfordern, überwiegen, insbesondere dann, wenn es sich bei der betroffenen Person um ein Kind handelt.</a:t>
            </a:r>
          </a:p>
        </p:txBody>
      </p:sp>
      <p:sp>
        <p:nvSpPr>
          <p:cNvPr id="3" name="Textfeld 2">
            <a:extLst>
              <a:ext uri="{FF2B5EF4-FFF2-40B4-BE49-F238E27FC236}">
                <a16:creationId xmlns:a16="http://schemas.microsoft.com/office/drawing/2014/main" id="{27EFA03F-6FEB-4212-8D85-148589E458CB}"/>
              </a:ext>
            </a:extLst>
          </p:cNvPr>
          <p:cNvSpPr txBox="1"/>
          <p:nvPr/>
        </p:nvSpPr>
        <p:spPr>
          <a:xfrm rot="20799595">
            <a:off x="491656" y="1181091"/>
            <a:ext cx="8267365" cy="2308324"/>
          </a:xfrm>
          <a:prstGeom prst="rect">
            <a:avLst/>
          </a:prstGeom>
          <a:solidFill>
            <a:srgbClr val="DD8047"/>
          </a:solidFill>
        </p:spPr>
        <p:txBody>
          <a:bodyPr wrap="square" rtlCol="0">
            <a:spAutoFit/>
          </a:bodyPr>
          <a:lstStyle/>
          <a:p>
            <a:pPr algn="ctr"/>
            <a:r>
              <a:rPr lang="de-DE" sz="2400" b="1" u="sng" dirty="0">
                <a:latin typeface="Tw Cen MT" panose="020B0602020104020603" pitchFamily="34" charset="0"/>
              </a:rPr>
              <a:t>Warnung:</a:t>
            </a:r>
            <a:r>
              <a:rPr lang="de-DE" sz="2400" b="1" dirty="0">
                <a:latin typeface="Tw Cen MT" panose="020B0602020104020603" pitchFamily="34" charset="0"/>
              </a:rPr>
              <a:t> Schlicht unzulässig verkürzt ist das immer wieder zu lesende Mantra, die WEG sei, „keine anonyme Gesellschaft“ oder „im Binnenrecht der WEG gebe es keinen Datenschutz“; greift die DSGVO dem Grunde nach ein, muss man vielmehr </a:t>
            </a:r>
            <a:r>
              <a:rPr lang="de-DE" sz="2400" b="1" u="sng" dirty="0">
                <a:latin typeface="Tw Cen MT" panose="020B0602020104020603" pitchFamily="34" charset="0"/>
              </a:rPr>
              <a:t>stets</a:t>
            </a:r>
            <a:r>
              <a:rPr lang="de-DE" sz="2400" b="1" dirty="0">
                <a:latin typeface="Tw Cen MT" panose="020B0602020104020603" pitchFamily="34" charset="0"/>
              </a:rPr>
              <a:t> eine Rechtfertigung über Art. 6 Abs. 1 DSGVO suchen (und wird sie aber meist auch kreativ finden).</a:t>
            </a:r>
          </a:p>
        </p:txBody>
      </p:sp>
    </p:spTree>
    <p:extLst>
      <p:ext uri="{BB962C8B-B14F-4D97-AF65-F5344CB8AC3E}">
        <p14:creationId xmlns:p14="http://schemas.microsoft.com/office/powerpoint/2010/main" val="3391977157"/>
      </p:ext>
    </p:extLst>
  </p:cSld>
  <p:clrMapOvr>
    <a:masterClrMapping/>
  </p:clrMapOvr>
</p:sld>
</file>

<file path=ppt/theme/theme1.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4158</Words>
  <Application>Microsoft Office PowerPoint</Application>
  <PresentationFormat>Bildschirmpräsentation (16:9)</PresentationFormat>
  <Paragraphs>184</Paragraphs>
  <Slides>18</Slides>
  <Notes>3</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18</vt:i4>
      </vt:variant>
    </vt:vector>
  </HeadingPairs>
  <TitlesOfParts>
    <vt:vector size="26" baseType="lpstr">
      <vt:lpstr>Calibri</vt:lpstr>
      <vt:lpstr>Tahoma</vt:lpstr>
      <vt:lpstr>Arial</vt:lpstr>
      <vt:lpstr>Wingdings</vt:lpstr>
      <vt:lpstr>Tw Cen MT</vt:lpstr>
      <vt:lpstr>Times New Roman</vt:lpstr>
      <vt:lpstr>Calibri Light</vt:lpstr>
      <vt:lpstr>Office-Design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Ist der Verwalter nicht  wie ein GmbH- Geschäftsführer  nur Organ?</vt:lpstr>
      <vt:lpstr>Ist der Verwalter nicht  wie ein GmbH- Geschäftsführer  nur Organ?</vt:lpstr>
      <vt:lpstr>Ist der Verwalter nicht  wie ein GmbH- Geschäftsführer  nur Organ?</vt:lpstr>
      <vt:lpstr>Okon, in: Elzer/Fritsch/Meier, WEG, 4. Aufl., § 2 Rn. 943 ff. rät zum Muster  zum  freien Download bei  https://www.baden-wuerttemberg.datenschutz.de/mehr-licht-gemeinsame-verantwortlichkeit-sinnvoll-gestalten/  Und wie passen wir das dann für die GdWE/den Verwalter sinnvoll an? – Ein erster Vorschlag – ohne Gewähr vom Nicht-Vertragsjuristen…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WD</dc:creator>
  <cp:lastModifiedBy>Wolfgang Dötsch</cp:lastModifiedBy>
  <cp:revision>234</cp:revision>
  <cp:lastPrinted>2019-09-03T19:13:32Z</cp:lastPrinted>
  <dcterms:created xsi:type="dcterms:W3CDTF">2016-04-06T18:20:55Z</dcterms:created>
  <dcterms:modified xsi:type="dcterms:W3CDTF">2023-08-19T12:27:16Z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2015-11-09T00:00:00Z</vt:filetime>
  </property>
  <property fmtid="{D5CDD505-2E9C-101B-9397-08002B2CF9AE}" pid="3" name="Creator">
    <vt:lpwstr>Microsoft® PowerPoint® 2013</vt:lpwstr>
  </property>
  <property fmtid="{D5CDD505-2E9C-101B-9397-08002B2CF9AE}" pid="4" name="LastSaved">
    <vt:filetime>2016-04-06T00:00:00Z</vt:filetime>
  </property>
</Properties>
</file>