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67" r:id="rId1"/>
  </p:sldMasterIdLst>
  <p:notesMasterIdLst>
    <p:notesMasterId r:id="rId5"/>
  </p:notesMasterIdLst>
  <p:sldIdLst>
    <p:sldId id="293" r:id="rId2"/>
    <p:sldId id="644" r:id="rId3"/>
    <p:sldId id="645" r:id="rId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Tahoma" panose="020B0604030504040204" pitchFamily="34" charset="0"/>
      <p:regular r:id="rId12"/>
      <p:bold r:id="rId1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047"/>
    <a:srgbClr val="94B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05FC9-2875-4D66-83B7-19F0D6CF1B1B}" v="1720" dt="2023-08-18T13:10:17.3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70"/>
    <p:restoredTop sz="94647"/>
  </p:normalViewPr>
  <p:slideViewPr>
    <p:cSldViewPr>
      <p:cViewPr varScale="1">
        <p:scale>
          <a:sx n="138" d="100"/>
          <a:sy n="138" d="100"/>
        </p:scale>
        <p:origin x="480" y="102"/>
      </p:cViewPr>
      <p:guideLst>
        <p:guide orient="horz" pos="2880"/>
        <p:guide pos="216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2D941-DF40-462B-A73E-DC18CED7AD43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E3EE8-B12C-4B4E-A701-0FEE329344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4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C39EEF-BE11-4BDC-B2BA-94EFB5E3F80D}" type="datetime1">
              <a:rPr lang="de-DE" altLang="de-DE" smtClean="0"/>
              <a:pPr>
                <a:defRPr/>
              </a:pPr>
              <a:t>19.08.2023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(c) Wolfgang Dötsch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C5709-EA03-46B9-B9E3-0758AB9EE33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602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39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966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65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76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619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378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35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785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28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5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R="19050" algn="r">
              <a:lnSpc>
                <a:spcPts val="1505"/>
              </a:lnSpc>
            </a:pPr>
            <a:fld id="{81D60167-4931-47E6-BA6A-407CBD079E47}" type="slidenum">
              <a:rPr lang="de-DE" smtClean="0"/>
              <a:pPr marR="19050" algn="r">
                <a:lnSpc>
                  <a:spcPts val="1505"/>
                </a:lnSpc>
              </a:pPr>
              <a:t>‹Nr.›</a:t>
            </a:fld>
            <a:endParaRPr lang="de-DE"/>
          </a:p>
          <a:p>
            <a:pPr marR="5080" algn="r">
              <a:lnSpc>
                <a:spcPts val="1664"/>
              </a:lnSpc>
            </a:pPr>
            <a:r>
              <a:rPr lang="de-DE">
                <a:latin typeface="Times New Roman"/>
                <a:cs typeface="Times New Roman"/>
              </a:rPr>
              <a:t>09.</a:t>
            </a:r>
            <a:r>
              <a:rPr lang="de-DE" spc="-45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1.20</a:t>
            </a:r>
            <a:r>
              <a:rPr lang="de-DE" spc="-10">
                <a:latin typeface="Times New Roman"/>
                <a:cs typeface="Times New Roman"/>
              </a:rPr>
              <a:t>1</a:t>
            </a:r>
            <a:r>
              <a:rPr lang="de-DE">
                <a:latin typeface="Times New Roman"/>
                <a:cs typeface="Times New Roman"/>
              </a:rPr>
              <a:t>5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20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6434DF4-E4FD-7522-68DC-15B31345E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4623" cy="5143500"/>
          </a:xfrm>
          <a:prstGeom prst="rect">
            <a:avLst/>
          </a:prstGeom>
        </p:spPr>
      </p:pic>
      <p:graphicFrame>
        <p:nvGraphicFramePr>
          <p:cNvPr id="276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073000"/>
              </p:ext>
            </p:extLst>
          </p:nvPr>
        </p:nvGraphicFramePr>
        <p:xfrm>
          <a:off x="0" y="285750"/>
          <a:ext cx="9144000" cy="4938262"/>
        </p:xfrm>
        <a:graphic>
          <a:graphicData uri="http://schemas.openxmlformats.org/drawingml/2006/table">
            <a:tbl>
              <a:tblPr/>
              <a:tblGrid>
                <a:gridCol w="3248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24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025" marR="7302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„Mag er nicht…“</a:t>
                      </a:r>
                      <a:endParaRPr kumimoji="0" lang="de-DE" altLang="de-DE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025" marR="73025" marT="0" marB="5475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025" marR="7302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T="0" marB="10283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3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025" marR="73025" marT="0" marB="0"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804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RiOLG Wolfgang Dötsch, Brühl</a:t>
                      </a:r>
                    </a:p>
                  </a:txBody>
                  <a:tcPr marL="137160" marR="73025" marT="0" marB="0"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B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4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025" marR="7302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37160" marR="274320" marT="20567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13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33972"/>
              </p:ext>
            </p:extLst>
          </p:nvPr>
        </p:nvGraphicFramePr>
        <p:xfrm>
          <a:off x="3048000" y="-19050"/>
          <a:ext cx="6096000" cy="526256"/>
        </p:xfrm>
        <a:graphic>
          <a:graphicData uri="http://schemas.openxmlformats.org/drawingml/2006/table">
            <a:tbl>
              <a:tblPr/>
              <a:tblGrid>
                <a:gridCol w="176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ＭＳ Ｐゴシック" charset="0"/>
                        <a:cs typeface="Tahom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ＭＳ Ｐゴシック" charset="0"/>
                        <a:cs typeface="Tahoma" charset="0"/>
                      </a:endParaRPr>
                    </a:p>
                  </a:txBody>
                  <a:tcPr marL="73025" marR="73025" marT="0" marB="0"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8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„Ich will nicht ins Internet, Herr Verwalter?“</a:t>
                      </a:r>
                    </a:p>
                  </a:txBody>
                  <a:tcPr marL="137160" marR="73025" marT="0" marB="0"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B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6B14F0C7-9521-5780-AA28-9428608566FF}"/>
              </a:ext>
            </a:extLst>
          </p:cNvPr>
          <p:cNvSpPr txBox="1"/>
          <p:nvPr/>
        </p:nvSpPr>
        <p:spPr>
          <a:xfrm>
            <a:off x="228600" y="597449"/>
            <a:ext cx="3792854" cy="923330"/>
          </a:xfrm>
          <a:prstGeom prst="rect">
            <a:avLst/>
          </a:prstGeom>
          <a:solidFill>
            <a:srgbClr val="94B6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Muss jeder alle sehen und hören?</a:t>
            </a:r>
          </a:p>
          <a:p>
            <a:pPr algn="ctr"/>
            <a:r>
              <a:rPr lang="de-DE" b="1" dirty="0"/>
              <a:t>(zu § 128a ZPO BFH v. 30. 06.2023 – V B 13/22, </a:t>
            </a:r>
            <a:r>
              <a:rPr lang="de-DE" b="1" dirty="0" err="1"/>
              <a:t>juris</a:t>
            </a:r>
            <a:r>
              <a:rPr lang="de-DE" b="1" dirty="0"/>
              <a:t>)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605F0B-2210-F1F5-0F86-3188244082A0}"/>
              </a:ext>
            </a:extLst>
          </p:cNvPr>
          <p:cNvSpPr txBox="1"/>
          <p:nvPr/>
        </p:nvSpPr>
        <p:spPr>
          <a:xfrm>
            <a:off x="4419600" y="590550"/>
            <a:ext cx="4601419" cy="923330"/>
          </a:xfrm>
          <a:prstGeom prst="rect">
            <a:avLst/>
          </a:prstGeom>
          <a:solidFill>
            <a:srgbClr val="94B6D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Nö! (Bärmann/Dötsch, WEG, § 23 Rn. 140?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Problem: Vorgabe im § 23 Abs. 1 S. 2 WEG-Beschluss?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C972034A-7D88-3EFB-6C5C-D509FFC6B3B2}"/>
              </a:ext>
            </a:extLst>
          </p:cNvPr>
          <p:cNvSpPr/>
          <p:nvPr/>
        </p:nvSpPr>
        <p:spPr>
          <a:xfrm>
            <a:off x="3872345" y="590550"/>
            <a:ext cx="685800" cy="526256"/>
          </a:xfrm>
          <a:prstGeom prst="rightArrow">
            <a:avLst/>
          </a:prstGeom>
          <a:solidFill>
            <a:srgbClr val="DD8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F3A452-EB99-1B26-1C75-9ADECDF8BE72}"/>
              </a:ext>
            </a:extLst>
          </p:cNvPr>
          <p:cNvSpPr txBox="1"/>
          <p:nvPr/>
        </p:nvSpPr>
        <p:spPr>
          <a:xfrm>
            <a:off x="0" y="1597224"/>
            <a:ext cx="878014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b="1" dirty="0"/>
              <a:t>Video/Bild/Stimme etc. = personenbezogene Daten i.S.d. DSGVO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/>
              <a:t>Ggf. kumulativ auch sog. </a:t>
            </a:r>
            <a:r>
              <a:rPr lang="de-DE" sz="1600" b="1" dirty="0"/>
              <a:t>allgemeines Persönlichkeitsrecht</a:t>
            </a:r>
            <a:r>
              <a:rPr lang="de-DE" sz="1600" dirty="0"/>
              <a:t> als Rahmenrecht i.S.d. § 823 Abs. 1 BGB und </a:t>
            </a:r>
            <a:r>
              <a:rPr lang="de-DE" sz="1600" b="1" dirty="0"/>
              <a:t>Recht am eigenen Bild (§§ 22, 23 KUG)</a:t>
            </a:r>
            <a:r>
              <a:rPr lang="de-DE" sz="1600" dirty="0"/>
              <a:t> einschlägig, aber keine </a:t>
            </a:r>
            <a:r>
              <a:rPr lang="de-DE" sz="1600" i="1" dirty="0"/>
              <a:t>„Verarbeitung zu journalistischen Zwecken und zu wissenschaftlichen, künstlerischen oder literarischen Zwecken“</a:t>
            </a:r>
            <a:r>
              <a:rPr lang="de-DE" sz="1600" dirty="0"/>
              <a:t> i.S.d. Art. 85 Abs. 1 DSGVO, also uU DSGVO sogar abschließend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b="1" dirty="0"/>
              <a:t>Folgen: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1600" dirty="0"/>
              <a:t>Präsente Teilnehmer (auch Beirat) „zwinge“ ich als Versammlungsleiter nicht zur Übertragung von Bild und/oder Stimme (!) an die Online-Teilnehmer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1600" dirty="0"/>
              <a:t>Online-Teilnehmer „müssen“ wohl wegen Art. 6 Abs. 1 S. 1 </a:t>
            </a:r>
            <a:r>
              <a:rPr lang="de-DE" sz="1600" dirty="0" err="1"/>
              <a:t>lit</a:t>
            </a:r>
            <a:r>
              <a:rPr lang="de-DE" sz="1600" dirty="0"/>
              <a:t>. f) DSGVO Bild-/Tonübertragung - jedenfalls wegen Kontrolle Identität/Nichtöffentlichkeit und auch bei eigenen „Beiträgen“ hinnehmen nach Natur der (idR bestandskräftigen) Beschlussfassung i.S.d. § 23 Abs. 1 S. 2 WEG –  aber wirklich „Zwang“ (?) – </a:t>
            </a:r>
            <a:r>
              <a:rPr lang="de-DE" sz="1600" i="1" dirty="0"/>
              <a:t>Warum nicht Anträge ggf. </a:t>
            </a:r>
            <a:r>
              <a:rPr lang="de-DE" sz="1600" i="1"/>
              <a:t>durch Verwalter „</a:t>
            </a:r>
            <a:r>
              <a:rPr lang="de-DE" sz="1600" i="1" dirty="0"/>
              <a:t>übersetzen“?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de-DE" sz="1600" b="1" dirty="0"/>
              <a:t>„Kameraschwenk“ durch die Wohnung</a:t>
            </a:r>
            <a:r>
              <a:rPr lang="de-DE" sz="1600" dirty="0"/>
              <a:t>? (</a:t>
            </a:r>
            <a:r>
              <a:rPr lang="de-DE" sz="1600" dirty="0" err="1"/>
              <a:t>krit</a:t>
            </a:r>
            <a:r>
              <a:rPr lang="de-DE" sz="1600" dirty="0"/>
              <a:t>. Bärmann/</a:t>
            </a:r>
            <a:r>
              <a:rPr lang="de-DE" sz="1600" i="1" dirty="0"/>
              <a:t>Dötsch</a:t>
            </a:r>
            <a:r>
              <a:rPr lang="de-DE" sz="1600" dirty="0"/>
              <a:t>, § 23 Rn. 143 Fn. 321; siehe etwa aber das Beschlussmuster bei </a:t>
            </a:r>
            <a:r>
              <a:rPr lang="de-DE" sz="1600" i="1" dirty="0"/>
              <a:t>Pauli</a:t>
            </a:r>
            <a:r>
              <a:rPr lang="de-DE" sz="1600" dirty="0"/>
              <a:t>, ZMR 2021, 187)</a:t>
            </a:r>
            <a:endParaRPr lang="de-DE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354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85FE8E5-C7A9-52B1-18BB-06DB819FC199}"/>
              </a:ext>
            </a:extLst>
          </p:cNvPr>
          <p:cNvSpPr txBox="1"/>
          <p:nvPr/>
        </p:nvSpPr>
        <p:spPr>
          <a:xfrm>
            <a:off x="20782" y="590550"/>
            <a:ext cx="9199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§ 201 StGB - Verletzung der Vertraulichkeit des Wortes (§ 205 Abs. 1 StGB = Antragserfordernis)</a:t>
            </a:r>
          </a:p>
          <a:p>
            <a:r>
              <a:rPr lang="de-DE" dirty="0"/>
              <a:t>(1) Mit Freiheitsstrafe bis zu drei Jahren oder mit Geldstrafe wird bestraft, wer unbefugt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1.das nichtöffentlich gesprochene Wort eines anderen auf einen Tonträger aufnimmt oder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2.eine so hergestellte Aufnahme gebraucht oder einem Dritten zugänglich macht.</a:t>
            </a:r>
          </a:p>
        </p:txBody>
      </p:sp>
      <p:graphicFrame>
        <p:nvGraphicFramePr>
          <p:cNvPr id="4" name="Group 14">
            <a:extLst>
              <a:ext uri="{FF2B5EF4-FFF2-40B4-BE49-F238E27FC236}">
                <a16:creationId xmlns:a16="http://schemas.microsoft.com/office/drawing/2014/main" id="{0D7BE143-10A6-EBDF-2648-C0CEFC5F7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6260"/>
              </p:ext>
            </p:extLst>
          </p:nvPr>
        </p:nvGraphicFramePr>
        <p:xfrm>
          <a:off x="3048000" y="-19050"/>
          <a:ext cx="6096000" cy="526256"/>
        </p:xfrm>
        <a:graphic>
          <a:graphicData uri="http://schemas.openxmlformats.org/drawingml/2006/table">
            <a:tbl>
              <a:tblPr/>
              <a:tblGrid>
                <a:gridCol w="176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ＭＳ Ｐゴシック" charset="0"/>
                        <a:cs typeface="Tahom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ＭＳ Ｐゴシック" charset="0"/>
                        <a:cs typeface="Tahoma" charset="0"/>
                      </a:endParaRPr>
                    </a:p>
                  </a:txBody>
                  <a:tcPr marL="73025" marR="73025" marT="0" marB="0"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8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Ruhig mal die WEer warnen!</a:t>
                      </a:r>
                    </a:p>
                  </a:txBody>
                  <a:tcPr marL="137160" marR="73025" marT="0" marB="0"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B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81B2EBF-17BE-C078-9BD9-F87174A4E35D}"/>
              </a:ext>
            </a:extLst>
          </p:cNvPr>
          <p:cNvSpPr txBox="1"/>
          <p:nvPr/>
        </p:nvSpPr>
        <p:spPr>
          <a:xfrm>
            <a:off x="82272" y="1790879"/>
            <a:ext cx="8792419" cy="2031325"/>
          </a:xfrm>
          <a:prstGeom prst="rect">
            <a:avLst/>
          </a:prstGeom>
          <a:solidFill>
            <a:srgbClr val="94B6D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„Gesprochenes Wort“ </a:t>
            </a:r>
            <a:r>
              <a:rPr lang="de-DE" dirty="0"/>
              <a:t>auch (+) wenn – wie hier – elektronisch übertragen (</a:t>
            </a:r>
            <a:r>
              <a:rPr lang="de-DE" dirty="0" err="1"/>
              <a:t>Sch</a:t>
            </a:r>
            <a:r>
              <a:rPr lang="de-DE" dirty="0"/>
              <a:t>/</a:t>
            </a:r>
            <a:r>
              <a:rPr lang="de-DE" dirty="0" err="1"/>
              <a:t>Sch</a:t>
            </a:r>
            <a:r>
              <a:rPr lang="de-DE" dirty="0"/>
              <a:t>/</a:t>
            </a:r>
            <a:r>
              <a:rPr lang="de-DE" i="1" dirty="0"/>
              <a:t>Eisele</a:t>
            </a:r>
            <a:r>
              <a:rPr lang="de-DE" dirty="0"/>
              <a:t>, StGB, 30. Aufl. 2019, § 201 Rn. 5 m.w.N.); es kommt weder auf die Vertraulichkeit bzw. Geheimhaltungsbedürftigkeit noch auf den Inhalt der Äußerung an, z.B. ob sie privater oder beruflicher bzw. dienstlicher oder geschäftlicher Natur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„nichtöffentlich“ </a:t>
            </a:r>
            <a:r>
              <a:rPr lang="de-DE" dirty="0"/>
              <a:t>auch (+) bei - wie hier – „geschlossener“ Versammlung eines größeren Teilnehmerkreises mit Zugangskontrolle und ohne sog. „faktische Öffentlichkeit“ (</a:t>
            </a:r>
            <a:r>
              <a:rPr lang="de-DE" dirty="0" err="1"/>
              <a:t>Sch</a:t>
            </a:r>
            <a:r>
              <a:rPr lang="de-DE" dirty="0"/>
              <a:t>/</a:t>
            </a:r>
            <a:r>
              <a:rPr lang="de-DE" dirty="0" err="1"/>
              <a:t>Sch</a:t>
            </a:r>
            <a:r>
              <a:rPr lang="de-DE" dirty="0"/>
              <a:t>/</a:t>
            </a:r>
            <a:r>
              <a:rPr lang="de-DE" i="1" dirty="0"/>
              <a:t>Eisele</a:t>
            </a:r>
            <a:r>
              <a:rPr lang="de-DE" dirty="0"/>
              <a:t>, StGB, 30. Aufl. 2019, § 201 Rn. 6 ff. m.w.N.)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CC4DA0-EDFD-2848-341B-FE7D0A3553C8}"/>
              </a:ext>
            </a:extLst>
          </p:cNvPr>
          <p:cNvSpPr txBox="1"/>
          <p:nvPr/>
        </p:nvSpPr>
        <p:spPr>
          <a:xfrm>
            <a:off x="81417" y="3714750"/>
            <a:ext cx="90625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b="1" dirty="0"/>
              <a:t>§ </a:t>
            </a:r>
            <a:r>
              <a:rPr lang="de-DE" b="1"/>
              <a:t>33 Kunsturhebergesetz - KUG</a:t>
            </a:r>
            <a:endParaRPr lang="de-DE" b="1" dirty="0"/>
          </a:p>
          <a:p>
            <a:r>
              <a:rPr lang="de-DE" dirty="0"/>
              <a:t>(1) Mit Freiheitsstrafe bis zu einem Jahr oder mit Geldstrafe wird bestraft, wer entgegen den §§ 22, 23 ein Bildnis verbreitet oder öffentlich zur Schau stellt.</a:t>
            </a:r>
          </a:p>
          <a:p>
            <a:r>
              <a:rPr lang="de-DE" dirty="0"/>
              <a:t>(2) Die Tat wird nur auf Antrag verfolgt.</a:t>
            </a:r>
          </a:p>
        </p:txBody>
      </p:sp>
    </p:spTree>
    <p:extLst>
      <p:ext uri="{BB962C8B-B14F-4D97-AF65-F5344CB8AC3E}">
        <p14:creationId xmlns:p14="http://schemas.microsoft.com/office/powerpoint/2010/main" val="304907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Bildschirmpräsentation (16:9)</PresentationFormat>
  <Paragraphs>25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Tahoma</vt:lpstr>
      <vt:lpstr>Arial</vt:lpstr>
      <vt:lpstr>Calibri</vt:lpstr>
      <vt:lpstr>Calibri Light</vt:lpstr>
      <vt:lpstr>Times New Roman</vt:lpstr>
      <vt:lpstr>Office-Design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WD</dc:creator>
  <cp:lastModifiedBy>Wolfgang Dötsch</cp:lastModifiedBy>
  <cp:revision>440</cp:revision>
  <cp:lastPrinted>2019-09-16T16:00:17Z</cp:lastPrinted>
  <dcterms:created xsi:type="dcterms:W3CDTF">2016-04-06T18:20:55Z</dcterms:created>
  <dcterms:modified xsi:type="dcterms:W3CDTF">2023-08-19T05:25:41Z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2015-11-09T00:00:00Z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2016-04-06T00:00:00Z</vt:filetime>
  </property>
</Properties>
</file>