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67" r:id="rId1"/>
  </p:sldMasterIdLst>
  <p:notesMasterIdLst>
    <p:notesMasterId r:id="rId16"/>
  </p:notesMasterIdLst>
  <p:sldIdLst>
    <p:sldId id="293" r:id="rId2"/>
    <p:sldId id="644" r:id="rId3"/>
    <p:sldId id="645" r:id="rId4"/>
    <p:sldId id="647" r:id="rId5"/>
    <p:sldId id="646" r:id="rId6"/>
    <p:sldId id="648" r:id="rId7"/>
    <p:sldId id="649" r:id="rId8"/>
    <p:sldId id="650" r:id="rId9"/>
    <p:sldId id="652" r:id="rId10"/>
    <p:sldId id="653" r:id="rId11"/>
    <p:sldId id="654" r:id="rId12"/>
    <p:sldId id="651" r:id="rId13"/>
    <p:sldId id="656" r:id="rId14"/>
    <p:sldId id="65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Tahoma" panose="020B0604030504040204" pitchFamily="34" charset="0"/>
      <p:regular r:id="rId23"/>
      <p:bold r:id="rId2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B5363EB-840B-4AF9-ADEB-A67BB56CE94B}">
          <p14:sldIdLst>
            <p14:sldId id="293"/>
            <p14:sldId id="644"/>
            <p14:sldId id="645"/>
            <p14:sldId id="647"/>
            <p14:sldId id="646"/>
            <p14:sldId id="648"/>
            <p14:sldId id="649"/>
            <p14:sldId id="650"/>
            <p14:sldId id="652"/>
            <p14:sldId id="653"/>
            <p14:sldId id="654"/>
            <p14:sldId id="651"/>
            <p14:sldId id="656"/>
            <p14:sldId id="657"/>
          </p14:sldIdLst>
        </p14:section>
        <p14:section name="Abschnitt ohne Titel" id="{D15F937D-6ECA-4437-B3DF-E75F16D1338D}">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6D2"/>
    <a:srgbClr val="DD8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70"/>
    <p:restoredTop sz="94647"/>
  </p:normalViewPr>
  <p:slideViewPr>
    <p:cSldViewPr>
      <p:cViewPr varScale="1">
        <p:scale>
          <a:sx n="138" d="100"/>
          <a:sy n="138" d="100"/>
        </p:scale>
        <p:origin x="432" y="138"/>
      </p:cViewPr>
      <p:guideLst>
        <p:guide orient="horz" pos="2880"/>
        <p:guide pos="2160"/>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gang Dötsch" userId="e3fad0ae992c6881" providerId="LiveId" clId="{E016BE8B-8E17-4B52-BF09-E4DFEC088631}"/>
    <pc:docChg chg="delSld modSection">
      <pc:chgData name="Wolfgang Dötsch" userId="e3fad0ae992c6881" providerId="LiveId" clId="{E016BE8B-8E17-4B52-BF09-E4DFEC088631}" dt="2023-08-19T05:25:14.658" v="0" actId="47"/>
      <pc:docMkLst>
        <pc:docMk/>
      </pc:docMkLst>
      <pc:sldChg chg="del">
        <pc:chgData name="Wolfgang Dötsch" userId="e3fad0ae992c6881" providerId="LiveId" clId="{E016BE8B-8E17-4B52-BF09-E4DFEC088631}" dt="2023-08-19T05:25:14.658" v="0" actId="47"/>
        <pc:sldMkLst>
          <pc:docMk/>
          <pc:sldMk cId="1706928736" sldId="6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1702D941-DF40-462B-A73E-DC18CED7AD43}" type="datetimeFigureOut">
              <a:rPr lang="de-DE" smtClean="0"/>
              <a:t>19.08.2023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FEAE3EE8-B12C-4B4E-A701-0FEE329344D3}" type="slidenum">
              <a:rPr lang="de-DE" smtClean="0"/>
              <a:t>‹Nr.›</a:t>
            </a:fld>
            <a:endParaRPr lang="de-DE"/>
          </a:p>
        </p:txBody>
      </p:sp>
    </p:spTree>
    <p:extLst>
      <p:ext uri="{BB962C8B-B14F-4D97-AF65-F5344CB8AC3E}">
        <p14:creationId xmlns:p14="http://schemas.microsoft.com/office/powerpoint/2010/main" val="240442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p:cNvSpPr>
            <a:spLocks noGrp="1"/>
          </p:cNvSpPr>
          <p:nvPr>
            <p:ph type="dt" sz="half" idx="10"/>
          </p:nvPr>
        </p:nvSpPr>
        <p:spPr/>
        <p:txBody>
          <a:bodyPr/>
          <a:lstStyle/>
          <a:p>
            <a:pPr>
              <a:defRPr/>
            </a:pPr>
            <a:fld id="{7EC39EEF-BE11-4BDC-B2BA-94EFB5E3F80D}" type="datetime1">
              <a:rPr lang="de-DE" altLang="de-DE" smtClean="0"/>
              <a:pPr>
                <a:defRPr/>
              </a:pPr>
              <a:t>19.08.2023</a:t>
            </a:fld>
            <a:endParaRPr lang="de-DE" altLang="de-DE"/>
          </a:p>
        </p:txBody>
      </p:sp>
      <p:sp>
        <p:nvSpPr>
          <p:cNvPr id="5" name="Fußzeilenplatzhalter 4"/>
          <p:cNvSpPr>
            <a:spLocks noGrp="1"/>
          </p:cNvSpPr>
          <p:nvPr>
            <p:ph type="ftr" sz="quarter" idx="11"/>
          </p:nvPr>
        </p:nvSpPr>
        <p:spPr/>
        <p:txBody>
          <a:bodyPr/>
          <a:lstStyle/>
          <a:p>
            <a:pPr>
              <a:defRPr/>
            </a:pPr>
            <a:r>
              <a:rPr lang="de-DE" altLang="de-DE"/>
              <a:t>(c) Wolfgang Dötsch</a:t>
            </a:r>
          </a:p>
        </p:txBody>
      </p:sp>
      <p:sp>
        <p:nvSpPr>
          <p:cNvPr id="6" name="Foliennummernplatzhalter 5"/>
          <p:cNvSpPr>
            <a:spLocks noGrp="1"/>
          </p:cNvSpPr>
          <p:nvPr>
            <p:ph type="sldNum" sz="quarter" idx="12"/>
          </p:nvPr>
        </p:nvSpPr>
        <p:spPr/>
        <p:txBody>
          <a:bodyPr/>
          <a:lstStyle/>
          <a:p>
            <a:pPr>
              <a:defRPr/>
            </a:pPr>
            <a:fld id="{15FC5709-EA03-46B9-B9E3-0758AB9EE335}" type="slidenum">
              <a:rPr lang="de-DE" altLang="de-DE" smtClean="0"/>
              <a:pPr>
                <a:defRPr/>
              </a:pPr>
              <a:t>‹Nr.›</a:t>
            </a:fld>
            <a:endParaRPr lang="de-DE" altLang="de-DE"/>
          </a:p>
        </p:txBody>
      </p:sp>
    </p:spTree>
    <p:extLst>
      <p:ext uri="{BB962C8B-B14F-4D97-AF65-F5344CB8AC3E}">
        <p14:creationId xmlns:p14="http://schemas.microsoft.com/office/powerpoint/2010/main" val="111602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91539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6" y="273845"/>
            <a:ext cx="1971675" cy="4358879"/>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628653" y="273845"/>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20966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84865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6"/>
            <a:ext cx="7886700" cy="2139553"/>
          </a:xfrm>
        </p:spPr>
        <p:txBody>
          <a:bodyPr anchor="b"/>
          <a:lstStyle>
            <a:lvl1pPr>
              <a:defRPr sz="4500"/>
            </a:lvl1pPr>
          </a:lstStyle>
          <a:p>
            <a:r>
              <a:rPr lang="de-DE"/>
              <a:t>Mastertitelformat bearbeiten</a:t>
            </a:r>
          </a:p>
        </p:txBody>
      </p:sp>
      <p:sp>
        <p:nvSpPr>
          <p:cNvPr id="3" name="Textplatzhalt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93176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5961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6"/>
            <a:ext cx="7886700" cy="994172"/>
          </a:xfrm>
        </p:spPr>
        <p:txBody>
          <a:bodyPr/>
          <a:lstStyle/>
          <a:p>
            <a:r>
              <a:rPr lang="de-DE"/>
              <a:t>Mastertitelformat bearbeiten</a:t>
            </a:r>
          </a:p>
        </p:txBody>
      </p:sp>
      <p:sp>
        <p:nvSpPr>
          <p:cNvPr id="3" name="Textplatzhalt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3"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4629153"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D8BD707-D9CF-40AE-B4C6-C98DA3205C09}" type="datetimeFigureOut">
              <a:rPr lang="en-US" smtClean="0"/>
              <a:pPr/>
              <a:t>8/19/2023</a:t>
            </a:fld>
            <a:endParaRPr lang="en-US"/>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8737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1D8BD707-D9CF-40AE-B4C6-C98DA3205C09}" type="datetimeFigureOut">
              <a:rPr lang="en-US" smtClean="0"/>
              <a:pPr/>
              <a:t>8/19/2023</a:t>
            </a:fld>
            <a:endParaRPr lang="en-US"/>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14353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D8BD707-D9CF-40AE-B4C6-C98DA3205C09}" type="datetimeFigureOut">
              <a:rPr lang="en-US" smtClean="0"/>
              <a:pPr/>
              <a:t>8/19/2023</a:t>
            </a:fld>
            <a:endParaRPr lang="en-US"/>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54785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Inhaltsplatzhalt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21028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Bildplatzhalter 2"/>
          <p:cNvSpPr>
            <a:spLocks noGrp="1"/>
          </p:cNvSpPr>
          <p:nvPr>
            <p:ph type="pic" idx="1"/>
          </p:nvPr>
        </p:nvSpPr>
        <p:spPr>
          <a:xfrm>
            <a:off x="3887391" y="74057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68953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8/19/2023</a:t>
            </a:fld>
            <a:endParaRPr lang="en-US"/>
          </a:p>
        </p:txBody>
      </p:sp>
      <p:sp>
        <p:nvSpPr>
          <p:cNvPr id="5" name="Fußzeilenplatzhalt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R="19050" algn="r">
              <a:lnSpc>
                <a:spcPts val="1505"/>
              </a:lnSpc>
            </a:pPr>
            <a:fld id="{81D60167-4931-47E6-BA6A-407CBD079E47}" type="slidenum">
              <a:rPr lang="de-DE" smtClean="0"/>
              <a:pPr marR="19050" algn="r">
                <a:lnSpc>
                  <a:spcPts val="1505"/>
                </a:lnSpc>
              </a:pPr>
              <a:t>‹Nr.›</a:t>
            </a:fld>
            <a:endParaRPr lang="de-DE"/>
          </a:p>
          <a:p>
            <a:pPr marR="5080" algn="r">
              <a:lnSpc>
                <a:spcPts val="1664"/>
              </a:lnSpc>
            </a:pPr>
            <a:r>
              <a:rPr lang="de-DE">
                <a:latin typeface="Times New Roman"/>
                <a:cs typeface="Times New Roman"/>
              </a:rPr>
              <a:t>09.</a:t>
            </a:r>
            <a:r>
              <a:rPr lang="de-DE" spc="-45">
                <a:latin typeface="Times New Roman"/>
                <a:cs typeface="Times New Roman"/>
              </a:rPr>
              <a:t>1</a:t>
            </a:r>
            <a:r>
              <a:rPr lang="de-DE">
                <a:latin typeface="Times New Roman"/>
                <a:cs typeface="Times New Roman"/>
              </a:rPr>
              <a:t>1.20</a:t>
            </a:r>
            <a:r>
              <a:rPr lang="de-DE" spc="-10">
                <a:latin typeface="Times New Roman"/>
                <a:cs typeface="Times New Roman"/>
              </a:rPr>
              <a:t>1</a:t>
            </a:r>
            <a:r>
              <a:rPr lang="de-DE">
                <a:latin typeface="Times New Roman"/>
                <a:cs typeface="Times New Roman"/>
              </a:rPr>
              <a:t>5</a:t>
            </a:r>
            <a:endParaRPr lang="de-DE" dirty="0">
              <a:latin typeface="Times New Roman"/>
              <a:cs typeface="Times New Roman"/>
            </a:endParaRPr>
          </a:p>
        </p:txBody>
      </p:sp>
    </p:spTree>
    <p:extLst>
      <p:ext uri="{BB962C8B-B14F-4D97-AF65-F5344CB8AC3E}">
        <p14:creationId xmlns:p14="http://schemas.microsoft.com/office/powerpoint/2010/main" val="11812015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drinnen, Systemsteuerung enthält.&#10;&#10;Automatisch generierte Beschreibung">
            <a:extLst>
              <a:ext uri="{FF2B5EF4-FFF2-40B4-BE49-F238E27FC236}">
                <a16:creationId xmlns:a16="http://schemas.microsoft.com/office/drawing/2014/main" id="{C148CD6D-9AED-34D6-0ACB-9A0461D8F4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37" r="18834" b="3951"/>
          <a:stretch/>
        </p:blipFill>
        <p:spPr>
          <a:xfrm rot="5400000">
            <a:off x="224270" y="-224270"/>
            <a:ext cx="4267202" cy="4715742"/>
          </a:xfrm>
          <a:prstGeom prst="rect">
            <a:avLst/>
          </a:prstGeom>
        </p:spPr>
      </p:pic>
      <p:graphicFrame>
        <p:nvGraphicFramePr>
          <p:cNvPr id="27661" name="Group 13"/>
          <p:cNvGraphicFramePr>
            <a:graphicFrameLocks noGrp="1"/>
          </p:cNvGraphicFramePr>
          <p:nvPr>
            <p:extLst>
              <p:ext uri="{D42A27DB-BD31-4B8C-83A1-F6EECF244321}">
                <p14:modId xmlns:p14="http://schemas.microsoft.com/office/powerpoint/2010/main" val="2611060269"/>
              </p:ext>
            </p:extLst>
          </p:nvPr>
        </p:nvGraphicFramePr>
        <p:xfrm>
          <a:off x="0" y="0"/>
          <a:ext cx="9144000" cy="5208375"/>
        </p:xfrm>
        <a:graphic>
          <a:graphicData uri="http://schemas.openxmlformats.org/drawingml/2006/table">
            <a:tbl>
              <a:tblPr/>
              <a:tblGrid>
                <a:gridCol w="3248095">
                  <a:extLst>
                    <a:ext uri="{9D8B030D-6E8A-4147-A177-3AD203B41FA5}">
                      <a16:colId xmlns:a16="http://schemas.microsoft.com/office/drawing/2014/main" val="20000"/>
                    </a:ext>
                  </a:extLst>
                </a:gridCol>
                <a:gridCol w="5895905">
                  <a:extLst>
                    <a:ext uri="{9D8B030D-6E8A-4147-A177-3AD203B41FA5}">
                      <a16:colId xmlns:a16="http://schemas.microsoft.com/office/drawing/2014/main" val="20001"/>
                    </a:ext>
                  </a:extLst>
                </a:gridCol>
              </a:tblGrid>
              <a:tr h="386451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de-DE" sz="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3025" marR="730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Fehlerfolgen </a:t>
                      </a:r>
                    </a:p>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und </a:t>
                      </a:r>
                    </a:p>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Anfechtungsrisiken</a:t>
                      </a:r>
                    </a:p>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bei der </a:t>
                      </a:r>
                    </a:p>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Online-Teilnahme </a:t>
                      </a:r>
                    </a:p>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an der </a:t>
                      </a:r>
                    </a:p>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2400" b="1" i="0" u="none" strike="noStrike" cap="none" normalizeH="0" baseline="0" dirty="0" err="1">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rPr>
                        <a:t>Eigentümersversammlung</a:t>
                      </a:r>
                      <a:endParaRPr kumimoji="0" lang="de-DE" altLang="de-DE" sz="1200" b="1"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de-DE" altLang="de-DE" sz="1400" b="0" i="0" u="none" strike="noStrike" cap="none" normalizeH="0" baseline="0" dirty="0">
                        <a:ln>
                          <a:noFill/>
                        </a:ln>
                        <a:solidFill>
                          <a:srgbClr val="1F497D"/>
                        </a:solidFill>
                        <a:effectLst/>
                        <a:latin typeface="Tahoma" panose="020B0604030504040204" pitchFamily="34" charset="0"/>
                        <a:ea typeface="Tahoma" panose="020B0604030504040204" pitchFamily="34" charset="0"/>
                        <a:cs typeface="Tahoma" panose="020B0604030504040204" pitchFamily="34" charset="0"/>
                      </a:endParaRPr>
                    </a:p>
                  </a:txBody>
                  <a:tcPr marL="73025" marR="73025" marT="0" marB="54752"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3025" marR="730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10000"/>
                        </a:lnSpc>
                        <a:spcBef>
                          <a:spcPct val="0"/>
                        </a:spcBef>
                        <a:spcAft>
                          <a:spcPts val="900"/>
                        </a:spcAft>
                        <a:buClrTx/>
                        <a:buSzTx/>
                        <a:buFontTx/>
                        <a:buNone/>
                        <a:tabLst/>
                      </a:pPr>
                      <a:endParaRPr kumimoji="0" lang="de-DE" altLang="de-DE" sz="1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720" marR="0" marT="0" marB="10283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3201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de-DE" sz="1400" b="1"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e-DE" altLang="de-DE" sz="1800" b="1" i="1"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RiOLG Wolfgang Dötsch, Brühl</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2"/>
                  </a:ext>
                </a:extLst>
              </a:tr>
              <a:tr h="42682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3025" marR="73025"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altLang="de-DE" sz="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37160" marR="274320" marT="20567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81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Wer beauftragt wen?</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2" name="Textfeld 1">
            <a:extLst>
              <a:ext uri="{FF2B5EF4-FFF2-40B4-BE49-F238E27FC236}">
                <a16:creationId xmlns:a16="http://schemas.microsoft.com/office/drawing/2014/main" id="{C92E8FA1-8B0D-3A9B-C3EE-D12D56022B04}"/>
              </a:ext>
            </a:extLst>
          </p:cNvPr>
          <p:cNvSpPr txBox="1"/>
          <p:nvPr/>
        </p:nvSpPr>
        <p:spPr>
          <a:xfrm>
            <a:off x="307749" y="1123950"/>
            <a:ext cx="2920017" cy="369332"/>
          </a:xfrm>
          <a:prstGeom prst="rect">
            <a:avLst/>
          </a:prstGeom>
          <a:solidFill>
            <a:srgbClr val="94B6D2"/>
          </a:solidFill>
        </p:spPr>
        <p:txBody>
          <a:bodyPr wrap="square" rtlCol="0">
            <a:spAutoFit/>
          </a:bodyPr>
          <a:lstStyle/>
          <a:p>
            <a:pPr algn="ctr"/>
            <a:r>
              <a:rPr lang="de-DE" b="1" dirty="0"/>
              <a:t>GdWE</a:t>
            </a:r>
          </a:p>
        </p:txBody>
      </p:sp>
      <p:sp>
        <p:nvSpPr>
          <p:cNvPr id="3" name="Textfeld 2">
            <a:extLst>
              <a:ext uri="{FF2B5EF4-FFF2-40B4-BE49-F238E27FC236}">
                <a16:creationId xmlns:a16="http://schemas.microsoft.com/office/drawing/2014/main" id="{2BFA10C8-974E-5A43-8659-A23CC23D4D47}"/>
              </a:ext>
            </a:extLst>
          </p:cNvPr>
          <p:cNvSpPr txBox="1"/>
          <p:nvPr/>
        </p:nvSpPr>
        <p:spPr>
          <a:xfrm>
            <a:off x="307749" y="3257550"/>
            <a:ext cx="2920017" cy="646331"/>
          </a:xfrm>
          <a:prstGeom prst="rect">
            <a:avLst/>
          </a:prstGeom>
          <a:solidFill>
            <a:srgbClr val="94B6D2"/>
          </a:solidFill>
        </p:spPr>
        <p:txBody>
          <a:bodyPr wrap="square" rtlCol="0">
            <a:spAutoFit/>
          </a:bodyPr>
          <a:lstStyle/>
          <a:p>
            <a:pPr algn="ctr"/>
            <a:r>
              <a:rPr lang="de-DE" b="1" dirty="0"/>
              <a:t>Verwalter = Organ und Vertragspartner</a:t>
            </a:r>
          </a:p>
        </p:txBody>
      </p:sp>
      <p:sp>
        <p:nvSpPr>
          <p:cNvPr id="4" name="Textfeld 3">
            <a:extLst>
              <a:ext uri="{FF2B5EF4-FFF2-40B4-BE49-F238E27FC236}">
                <a16:creationId xmlns:a16="http://schemas.microsoft.com/office/drawing/2014/main" id="{001D3902-D760-AA3E-A037-10FC62B987B6}"/>
              </a:ext>
            </a:extLst>
          </p:cNvPr>
          <p:cNvSpPr txBox="1"/>
          <p:nvPr/>
        </p:nvSpPr>
        <p:spPr>
          <a:xfrm>
            <a:off x="5486400" y="2114550"/>
            <a:ext cx="2920017" cy="369332"/>
          </a:xfrm>
          <a:prstGeom prst="rect">
            <a:avLst/>
          </a:prstGeom>
          <a:solidFill>
            <a:srgbClr val="94B6D2"/>
          </a:solidFill>
        </p:spPr>
        <p:txBody>
          <a:bodyPr wrap="square" rtlCol="0">
            <a:spAutoFit/>
          </a:bodyPr>
          <a:lstStyle/>
          <a:p>
            <a:pPr algn="ctr"/>
            <a:r>
              <a:rPr lang="de-DE" b="1" dirty="0"/>
              <a:t>„Videobude“</a:t>
            </a:r>
          </a:p>
        </p:txBody>
      </p:sp>
      <p:cxnSp>
        <p:nvCxnSpPr>
          <p:cNvPr id="6" name="Gerade Verbindung mit Pfeil 5">
            <a:extLst>
              <a:ext uri="{FF2B5EF4-FFF2-40B4-BE49-F238E27FC236}">
                <a16:creationId xmlns:a16="http://schemas.microsoft.com/office/drawing/2014/main" id="{10D32CEC-01B9-5712-3E67-8979F7DA5197}"/>
              </a:ext>
            </a:extLst>
          </p:cNvPr>
          <p:cNvCxnSpPr/>
          <p:nvPr/>
        </p:nvCxnSpPr>
        <p:spPr>
          <a:xfrm>
            <a:off x="1676400" y="1657350"/>
            <a:ext cx="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978DD19E-6AC0-9AAA-28B2-4D72C35EBD2D}"/>
              </a:ext>
            </a:extLst>
          </p:cNvPr>
          <p:cNvCxnSpPr>
            <a:cxnSpLocks/>
          </p:cNvCxnSpPr>
          <p:nvPr/>
        </p:nvCxnSpPr>
        <p:spPr>
          <a:xfrm flipV="1">
            <a:off x="1905000" y="1619250"/>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634C9F71-6EE0-C7B5-B830-5E867319F052}"/>
              </a:ext>
            </a:extLst>
          </p:cNvPr>
          <p:cNvCxnSpPr/>
          <p:nvPr/>
        </p:nvCxnSpPr>
        <p:spPr>
          <a:xfrm flipV="1">
            <a:off x="3276600" y="2571750"/>
            <a:ext cx="3669808" cy="100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5D823E00-6F52-A762-67B0-30703D5B6C6C}"/>
              </a:ext>
            </a:extLst>
          </p:cNvPr>
          <p:cNvCxnSpPr>
            <a:cxnSpLocks/>
          </p:cNvCxnSpPr>
          <p:nvPr/>
        </p:nvCxnSpPr>
        <p:spPr>
          <a:xfrm>
            <a:off x="3248547" y="1308616"/>
            <a:ext cx="3697861" cy="714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2F114C4E-496F-6E1D-1340-A8A869785302}"/>
              </a:ext>
            </a:extLst>
          </p:cNvPr>
          <p:cNvSpPr txBox="1"/>
          <p:nvPr/>
        </p:nvSpPr>
        <p:spPr>
          <a:xfrm>
            <a:off x="307749" y="4018181"/>
            <a:ext cx="8566395" cy="1477328"/>
          </a:xfrm>
          <a:prstGeom prst="rect">
            <a:avLst/>
          </a:prstGeom>
          <a:noFill/>
        </p:spPr>
        <p:txBody>
          <a:bodyPr wrap="square" rtlCol="0">
            <a:spAutoFit/>
          </a:bodyPr>
          <a:lstStyle/>
          <a:p>
            <a:r>
              <a:rPr lang="de-DE" b="1" i="1" dirty="0"/>
              <a:t>§ 278 BGB - Verantwortlichkeit des Schuldners für Dritte</a:t>
            </a:r>
          </a:p>
          <a:p>
            <a:r>
              <a:rPr lang="de-DE" i="1" dirty="0"/>
              <a:t>Der Schuldner hat ein Verschulden seines gesetzlichen Vertreters und der Personen, deren er sich zur Erfüllung seiner Verbindlichkeit bedient, in gleichem Umfang zu vertreten wie eigenes Verschulden…</a:t>
            </a:r>
          </a:p>
          <a:p>
            <a:endParaRPr lang="de-DE" i="1" dirty="0"/>
          </a:p>
        </p:txBody>
      </p:sp>
      <p:sp>
        <p:nvSpPr>
          <p:cNvPr id="17" name="Textfeld 16">
            <a:extLst>
              <a:ext uri="{FF2B5EF4-FFF2-40B4-BE49-F238E27FC236}">
                <a16:creationId xmlns:a16="http://schemas.microsoft.com/office/drawing/2014/main" id="{587B015C-B804-9700-CD82-92915D7F7BB9}"/>
              </a:ext>
            </a:extLst>
          </p:cNvPr>
          <p:cNvSpPr txBox="1"/>
          <p:nvPr/>
        </p:nvSpPr>
        <p:spPr>
          <a:xfrm>
            <a:off x="5867400" y="803295"/>
            <a:ext cx="2743200" cy="923330"/>
          </a:xfrm>
          <a:prstGeom prst="rect">
            <a:avLst/>
          </a:prstGeom>
          <a:noFill/>
        </p:spPr>
        <p:txBody>
          <a:bodyPr wrap="square" rtlCol="0">
            <a:spAutoFit/>
          </a:bodyPr>
          <a:lstStyle/>
          <a:p>
            <a:pPr algn="ctr"/>
            <a:r>
              <a:rPr lang="de-DE" dirty="0"/>
              <a:t>Vertrag mit GdWE, vertreten durch Verwalter nach § 9b Abs. 1 WEG?</a:t>
            </a:r>
          </a:p>
        </p:txBody>
      </p:sp>
      <p:sp>
        <p:nvSpPr>
          <p:cNvPr id="18" name="Textfeld 17">
            <a:extLst>
              <a:ext uri="{FF2B5EF4-FFF2-40B4-BE49-F238E27FC236}">
                <a16:creationId xmlns:a16="http://schemas.microsoft.com/office/drawing/2014/main" id="{BE390C28-7026-2068-37DD-433B42FD31ED}"/>
              </a:ext>
            </a:extLst>
          </p:cNvPr>
          <p:cNvSpPr txBox="1"/>
          <p:nvPr/>
        </p:nvSpPr>
        <p:spPr>
          <a:xfrm>
            <a:off x="5916236" y="2808913"/>
            <a:ext cx="2743200" cy="923330"/>
          </a:xfrm>
          <a:prstGeom prst="rect">
            <a:avLst/>
          </a:prstGeom>
          <a:noFill/>
        </p:spPr>
        <p:txBody>
          <a:bodyPr wrap="square" rtlCol="0">
            <a:spAutoFit/>
          </a:bodyPr>
          <a:lstStyle/>
          <a:p>
            <a:pPr algn="ctr"/>
            <a:r>
              <a:rPr lang="de-DE" dirty="0"/>
              <a:t>Vertrag mit Verwalter (Abrechnung über Verwaltervergütung)?</a:t>
            </a:r>
          </a:p>
        </p:txBody>
      </p:sp>
      <p:sp>
        <p:nvSpPr>
          <p:cNvPr id="5" name="Textfeld 4">
            <a:extLst>
              <a:ext uri="{FF2B5EF4-FFF2-40B4-BE49-F238E27FC236}">
                <a16:creationId xmlns:a16="http://schemas.microsoft.com/office/drawing/2014/main" id="{74860E65-DA90-BF59-D0BB-8421BC933EFE}"/>
              </a:ext>
            </a:extLst>
          </p:cNvPr>
          <p:cNvSpPr txBox="1"/>
          <p:nvPr/>
        </p:nvSpPr>
        <p:spPr>
          <a:xfrm rot="21096009">
            <a:off x="432140" y="2382199"/>
            <a:ext cx="8142094" cy="1938992"/>
          </a:xfrm>
          <a:prstGeom prst="rect">
            <a:avLst/>
          </a:prstGeom>
          <a:solidFill>
            <a:srgbClr val="DD8047"/>
          </a:solidFill>
        </p:spPr>
        <p:txBody>
          <a:bodyPr wrap="square" rtlCol="0">
            <a:spAutoFit/>
          </a:bodyPr>
          <a:lstStyle/>
          <a:p>
            <a:pPr algn="ctr"/>
            <a:r>
              <a:rPr lang="de-DE" sz="2400" b="1" dirty="0"/>
              <a:t>M.E. für Anfechtungsbefugnis egal, da unabhängig davon jedenfalls alles noch „Sphäre“ der GdWE. Wichtig uU bei </a:t>
            </a:r>
            <a:r>
              <a:rPr lang="de-DE" sz="2400" b="1" u="sng" dirty="0"/>
              <a:t>Haftung</a:t>
            </a:r>
            <a:r>
              <a:rPr lang="de-DE" sz="2400" b="1" dirty="0"/>
              <a:t> für Kosten einer erneuten WEVers, weil nur bei zweiter Variante der Dritte = Erfüllungsgehilfe des Verwalters ist (Bärmann/Dötsch, § 23 Rn. 155)</a:t>
            </a:r>
          </a:p>
        </p:txBody>
      </p:sp>
    </p:spTree>
    <p:extLst>
      <p:ext uri="{BB962C8B-B14F-4D97-AF65-F5344CB8AC3E}">
        <p14:creationId xmlns:p14="http://schemas.microsoft.com/office/powerpoint/2010/main" val="38466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1387928728"/>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Wie löst man das bei Gericht?</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152400" y="438150"/>
            <a:ext cx="9144000" cy="5909310"/>
          </a:xfrm>
          <a:prstGeom prst="rect">
            <a:avLst/>
          </a:prstGeom>
          <a:noFill/>
        </p:spPr>
        <p:txBody>
          <a:bodyPr wrap="square">
            <a:spAutoFit/>
          </a:bodyPr>
          <a:lstStyle/>
          <a:p>
            <a:pPr marL="742950" lvl="1" indent="-285750" algn="just">
              <a:buFont typeface="Arial" panose="020B0604020202020204" pitchFamily="34" charset="0"/>
              <a:buChar char="•"/>
            </a:pPr>
            <a:r>
              <a:rPr lang="de-DE" b="1" dirty="0"/>
              <a:t>Anfechtungskläger muss nach allgemeinen Regeln die Anfechtungsgründe darlegen und beweisen, aber sog. sekundäre Darlegungslast der GdWE als Beklagte im Verfahren nach § 44 WEG und/oder sog. Anscheinsbeweis (Problem: Aufbewahrung technischer Protokolle?)</a:t>
            </a:r>
          </a:p>
          <a:p>
            <a:pPr marL="1200150" lvl="2" indent="-285750" algn="just">
              <a:buFont typeface="Arial" panose="020B0604020202020204" pitchFamily="34" charset="0"/>
              <a:buChar char="•"/>
            </a:pPr>
            <a:r>
              <a:rPr lang="de-DE" b="1" dirty="0"/>
              <a:t>Sonst bei technischen Mängeln, die zu </a:t>
            </a:r>
            <a:r>
              <a:rPr lang="de-DE" b="1" u="sng" dirty="0"/>
              <a:t>formellen</a:t>
            </a:r>
            <a:r>
              <a:rPr lang="de-DE" b="1" dirty="0"/>
              <a:t> Fehlern führen – allgemeine Regeln (Kausalitätsgegenbeweis versus Relevanztheorie?)</a:t>
            </a:r>
          </a:p>
          <a:p>
            <a:pPr marL="1200150" lvl="2" indent="-285750" algn="just">
              <a:buFont typeface="Arial" panose="020B0604020202020204" pitchFamily="34" charset="0"/>
              <a:buChar char="•"/>
            </a:pPr>
            <a:r>
              <a:rPr lang="de-DE" b="1" dirty="0"/>
              <a:t>Problem: „</a:t>
            </a:r>
            <a:r>
              <a:rPr lang="de-DE" dirty="0"/>
              <a:t>Bestätigung“ der virtuellen Stimmabgabe („Empfangsbestätigung“) – wohl kein Anspruch darauf – Regelung im § 23 Abs. 1 S. 2 WEG-Beschluss? (sonst ggf. Darlegungsproblem, dazu </a:t>
            </a:r>
            <a:r>
              <a:rPr lang="de-DE" i="1" dirty="0" err="1"/>
              <a:t>Sankol</a:t>
            </a:r>
            <a:r>
              <a:rPr lang="de-DE" i="1" dirty="0"/>
              <a:t> </a:t>
            </a:r>
            <a:r>
              <a:rPr lang="de-DE" dirty="0"/>
              <a:t>ZMR 2021, 948, 951 – Dokumentation von Chatverläufen etc?)</a:t>
            </a:r>
            <a:r>
              <a:rPr lang="de-DE" b="1" dirty="0"/>
              <a:t> </a:t>
            </a:r>
          </a:p>
          <a:p>
            <a:pPr marL="742950" lvl="1" indent="-285750" algn="just">
              <a:buFont typeface="Arial" panose="020B0604020202020204" pitchFamily="34" charset="0"/>
              <a:buChar char="•"/>
            </a:pPr>
            <a:r>
              <a:rPr lang="de-DE" b="1" dirty="0"/>
              <a:t>Grundsatz der Nichtöffentlichkeit? - auch hier: Kausalitätsgegenbeweis? </a:t>
            </a:r>
            <a:endParaRPr lang="de-DE" dirty="0"/>
          </a:p>
          <a:p>
            <a:pPr marL="1200150" lvl="2" indent="-285750" algn="just">
              <a:buFont typeface="Arial" panose="020B0604020202020204" pitchFamily="34" charset="0"/>
              <a:buChar char="•"/>
            </a:pPr>
            <a:r>
              <a:rPr lang="de-DE" dirty="0"/>
              <a:t>Darlegungs- und Beweislast bei Anfechtungskläger mit sekundärer Darlegungslast und Nachfrageobliegenheit beim vermeintlichen „Störenfried“ (Bärmann/Dötsch, § 23 Rn. 157) – wichtig: WE können Zeugen sein im heutigen Anfechtungsprozess, jedenfalls bis zum Beitritt nach § 69 ZPO</a:t>
            </a:r>
          </a:p>
          <a:p>
            <a:pPr marL="1200150" lvl="2" indent="-285750" algn="just">
              <a:buFont typeface="Arial" panose="020B0604020202020204" pitchFamily="34" charset="0"/>
              <a:buChar char="•"/>
            </a:pPr>
            <a:r>
              <a:rPr lang="de-DE" dirty="0"/>
              <a:t>„abstrakte Gefahr“ durch Bestandskraft des § 23 Abs. 1 S. 2 WEG-Beschlusses schon ausgeschlossen? (Bärmann/Dötsch, § 23 Rn. 158?)</a:t>
            </a:r>
          </a:p>
          <a:p>
            <a:pPr marL="742950" lvl="1" indent="-285750" algn="just">
              <a:buFont typeface="Arial" panose="020B0604020202020204" pitchFamily="34" charset="0"/>
              <a:buChar char="•"/>
            </a:pPr>
            <a:endParaRPr lang="de-DE" b="1" dirty="0"/>
          </a:p>
          <a:p>
            <a:pPr marL="742950" lvl="1" indent="-285750" algn="just">
              <a:buFont typeface="Arial" panose="020B0604020202020204" pitchFamily="34" charset="0"/>
              <a:buChar char="•"/>
            </a:pPr>
            <a:endParaRPr lang="de-DE" dirty="0"/>
          </a:p>
          <a:p>
            <a:pPr marL="1200150" lvl="2" indent="-285750" algn="just">
              <a:buFont typeface="Arial" panose="020B0604020202020204" pitchFamily="34" charset="0"/>
              <a:buChar char="•"/>
            </a:pPr>
            <a:endParaRPr lang="en-US" dirty="0"/>
          </a:p>
          <a:p>
            <a:pPr marL="1200150" lvl="2" indent="-285750" algn="just">
              <a:buFont typeface="Arial" panose="020B0604020202020204" pitchFamily="34" charset="0"/>
              <a:buChar char="•"/>
            </a:pPr>
            <a:endParaRPr lang="de-DE" dirty="0"/>
          </a:p>
        </p:txBody>
      </p:sp>
    </p:spTree>
    <p:extLst>
      <p:ext uri="{BB962C8B-B14F-4D97-AF65-F5344CB8AC3E}">
        <p14:creationId xmlns:p14="http://schemas.microsoft.com/office/powerpoint/2010/main" val="386419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2773766041"/>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Wenig beachtet bisher: War die Willensbildung gehindert? – Für die </a:t>
                      </a:r>
                      <a:r>
                        <a:rPr kumimoji="0" lang="de-DE" sz="1500" b="1" i="0" u="none" strike="noStrike" cap="none" normalizeH="0" baseline="0" dirty="0">
                          <a:ln>
                            <a:noFill/>
                          </a:ln>
                          <a:solidFill>
                            <a:srgbClr val="FF0000"/>
                          </a:solidFill>
                          <a:effectLst/>
                          <a:latin typeface="Tahoma" charset="0"/>
                          <a:ea typeface="ＭＳ Ｐゴシック" charset="0"/>
                          <a:cs typeface="Tahoma" charset="0"/>
                        </a:rPr>
                        <a:t>rein </a:t>
                      </a:r>
                      <a:r>
                        <a:rPr kumimoji="0" lang="de-DE" sz="1500" b="1" i="0" u="none" strike="noStrike" cap="none" normalizeH="0" baseline="0" dirty="0" err="1">
                          <a:ln>
                            <a:noFill/>
                          </a:ln>
                          <a:solidFill>
                            <a:srgbClr val="FF0000"/>
                          </a:solidFill>
                          <a:effectLst/>
                          <a:latin typeface="Tahoma" charset="0"/>
                          <a:ea typeface="ＭＳ Ｐゴシック" charset="0"/>
                          <a:cs typeface="Tahoma" charset="0"/>
                        </a:rPr>
                        <a:t>virt</a:t>
                      </a:r>
                      <a:r>
                        <a:rPr kumimoji="0" lang="de-DE" sz="1500" b="1" i="0" u="none" strike="noStrike" cap="none" normalizeH="0" baseline="0" dirty="0">
                          <a:ln>
                            <a:noFill/>
                          </a:ln>
                          <a:solidFill>
                            <a:srgbClr val="FF0000"/>
                          </a:solidFill>
                          <a:effectLst/>
                          <a:latin typeface="Tahoma" charset="0"/>
                          <a:ea typeface="ＭＳ Ｐゴシック" charset="0"/>
                          <a:cs typeface="Tahoma" charset="0"/>
                        </a:rPr>
                        <a:t>. HV </a:t>
                      </a:r>
                      <a:r>
                        <a:rPr kumimoji="0" lang="de-DE" sz="1500" b="0" i="0" u="none" strike="noStrike" cap="none" normalizeH="0" baseline="0" dirty="0">
                          <a:ln>
                            <a:noFill/>
                          </a:ln>
                          <a:solidFill>
                            <a:srgbClr val="FFFFFF"/>
                          </a:solidFill>
                          <a:effectLst/>
                          <a:latin typeface="Tahoma" charset="0"/>
                          <a:ea typeface="ＭＳ Ｐゴシック" charset="0"/>
                          <a:cs typeface="Tahoma" charset="0"/>
                        </a:rPr>
                        <a:t>gibt es</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304800" y="361950"/>
            <a:ext cx="9144000" cy="4616648"/>
          </a:xfrm>
          <a:prstGeom prst="rect">
            <a:avLst/>
          </a:prstGeom>
          <a:noFill/>
        </p:spPr>
        <p:txBody>
          <a:bodyPr wrap="square">
            <a:spAutoFit/>
          </a:bodyPr>
          <a:lstStyle/>
          <a:p>
            <a:pPr lvl="1" algn="just"/>
            <a:endParaRPr lang="de-DE" sz="1050" b="1" i="1" dirty="0"/>
          </a:p>
          <a:p>
            <a:pPr lvl="1" algn="just"/>
            <a:r>
              <a:rPr lang="de-DE" sz="1050" b="1" i="1" dirty="0"/>
              <a:t>§ 130a AktG - Stellungnahme- und Rederecht bei virtuellen Hauptversammlungen</a:t>
            </a:r>
          </a:p>
          <a:p>
            <a:pPr lvl="1" algn="just"/>
            <a:r>
              <a:rPr lang="de-DE" sz="1050" i="1" dirty="0"/>
              <a:t>(1) Im Fall der virtuellen Hauptversammlung haben die Aktionäre das Recht, vor der Versammlung Stellungnahmen zu den Gegenständen der Tagesordnung im Wege elektronischer Kommunikation unter Verwendung der in der Einberufung hierfür mitgeteilten Adresse einzureichen. Das Recht kann auf ordnungsgemäß zu der Versammlung angemeldete Aktionäre beschränkt werden. Der Umfang der Stellungnahmen kann in der Einberufung angemessen beschränkt werden.</a:t>
            </a:r>
          </a:p>
          <a:p>
            <a:pPr lvl="1" algn="just"/>
            <a:r>
              <a:rPr lang="de-DE" sz="1050" i="1" dirty="0"/>
              <a:t>(2) Stellungnahmen sind bis spätestens fünf Tage vor der Versammlung einzureichen.</a:t>
            </a:r>
          </a:p>
          <a:p>
            <a:pPr lvl="1" algn="just"/>
            <a:r>
              <a:rPr lang="de-DE" sz="1050" i="1" dirty="0"/>
              <a:t>(3) Die eingereichten Stellungnahmen sind allen Aktionären bis spätestens vier Tage vor der Versammlung zugänglich zu machen. Das Zugänglichmachen kann auf ordnungsgemäß zu der Versammlung angemeldete Aktionäre beschränkt werden. Bei börsennotierten Gesellschaften hat das Zugänglichmachen über die Internetseite der Gesellschaft zu erfolgen; im Fall des Satzes 2 kann das Zugänglichmachen auch über die Internetseite eines Dritten erfolgen…</a:t>
            </a:r>
          </a:p>
          <a:p>
            <a:pPr lvl="1" algn="just"/>
            <a:endParaRPr lang="de-DE" sz="1050" b="1" i="1" dirty="0"/>
          </a:p>
          <a:p>
            <a:pPr lvl="1" algn="just"/>
            <a:r>
              <a:rPr lang="de-DE" sz="1050" b="1" i="1" dirty="0"/>
              <a:t>§ 131 AktG  - Auskunftsrecht des Aktionärs</a:t>
            </a:r>
          </a:p>
          <a:p>
            <a:pPr lvl="1" algn="just"/>
            <a:r>
              <a:rPr lang="de-DE" sz="1050" i="1" dirty="0"/>
              <a:t>(1) Jedem Aktionär ist auf Verlangen in der Hauptversammlung vom Vorstand Auskunft über Angelegenheiten der Gesellschaft zu geben, soweit sie zur sachgemäßen Beurteilung des Gegenstands der Tagesordnung erforderlich ist. Die Auskunftspflicht erstreckt sich auch auf die rechtlichen und geschäftlichen Beziehungen der Gesellschaft zu einem verbundenen Unternehmen. ….</a:t>
            </a:r>
          </a:p>
          <a:p>
            <a:pPr lvl="1" algn="just"/>
            <a:r>
              <a:rPr lang="de-DE" sz="1050" i="1" dirty="0"/>
              <a:t>(1a) Im Fall der virtuellen Hauptversammlung ist Absatz 1 Satz 1 mit der Maßgabe anzuwenden, dass der Vorstand vorgeben kann, dass Fragen der Aktionäre bis spätestens drei Tage vor der Versammlung im Wege der elektronischen Kommunikation einzureichen sind. … Nicht fristgerecht eingereichte Fragen müssen nicht berücksichtigt werden.</a:t>
            </a:r>
          </a:p>
          <a:p>
            <a:pPr lvl="1" algn="just"/>
            <a:r>
              <a:rPr lang="de-DE" sz="1050" i="1" dirty="0"/>
              <a:t>(1b) Der Umfang der Einreichung von Fragen kann in der Einberufung angemessen beschränkt werden. Das Recht zur Einreichung von Fragen kann auf ordnungsgemäß zu der Versammlung angemeldete Aktionäre beschränkt werden.</a:t>
            </a:r>
          </a:p>
          <a:p>
            <a:pPr lvl="1" algn="just"/>
            <a:r>
              <a:rPr lang="de-DE" sz="1050" i="1" dirty="0"/>
              <a:t>(1c) Die Gesellschaft hat ordnungsgemäß eingereichte Fragen vor der Versammlung allen Aktionären zugänglich zu machen und bis spätestens einen Tag vor der Versammlung zu beantworten… Bei börsennotierten Gesellschaften haben das Zugänglichmachen der Fragen und deren Beantwortung über die Internetseite der Gesellschaft zu erfolgen. …</a:t>
            </a:r>
          </a:p>
          <a:p>
            <a:pPr lvl="1" algn="just"/>
            <a:r>
              <a:rPr lang="de-DE" sz="1050" i="1" dirty="0"/>
              <a:t>(1d) Jedem elektronisch zu der Versammlung zugeschalteten Aktionär ist in der Versammlung im Wege der elektronischen Kommunikation ein Nachfragerecht zu allen vor und in der Versammlung gegebenen Antworten des Vorstands einzuräumen. Absatz 2 Satz 2 gilt auch für das Nachfragerecht.</a:t>
            </a:r>
          </a:p>
          <a:p>
            <a:pPr lvl="1" algn="just"/>
            <a:r>
              <a:rPr lang="de-DE" sz="1050" i="1" dirty="0"/>
              <a:t>(1e) Zudem ist jedem elektronisch zu der Versammlung zugeschalteten Aktionär in der Versammlung im Wege der elektronischen Kommunikation das Recht einzuräumen, Fragen zu Sachverhalten zu stellen, die sich erst nach Ablauf der Frist nach Absatz 1a Satz 1 ergeben haben. Absatz 2 Satz 2 gilt auch für dieses Fragerecht.,,,,</a:t>
            </a:r>
          </a:p>
        </p:txBody>
      </p:sp>
    </p:spTree>
    <p:extLst>
      <p:ext uri="{BB962C8B-B14F-4D97-AF65-F5344CB8AC3E}">
        <p14:creationId xmlns:p14="http://schemas.microsoft.com/office/powerpoint/2010/main" val="30831296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3903815974"/>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Wenig beachtet bisher: War die Willensbildung gehindert? – im </a:t>
                      </a:r>
                      <a:r>
                        <a:rPr kumimoji="0" lang="de-DE" sz="1500" b="1" i="0" u="none" strike="noStrike" cap="none" normalizeH="0" baseline="0" dirty="0">
                          <a:ln>
                            <a:noFill/>
                          </a:ln>
                          <a:solidFill>
                            <a:srgbClr val="FF0000"/>
                          </a:solidFill>
                          <a:effectLst/>
                          <a:latin typeface="Tahoma" charset="0"/>
                          <a:ea typeface="ＭＳ Ｐゴシック" charset="0"/>
                          <a:cs typeface="Tahoma" charset="0"/>
                        </a:rPr>
                        <a:t>WEG</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0" y="590550"/>
            <a:ext cx="9144000" cy="4524315"/>
          </a:xfrm>
          <a:prstGeom prst="rect">
            <a:avLst/>
          </a:prstGeom>
          <a:noFill/>
        </p:spPr>
        <p:txBody>
          <a:bodyPr wrap="square">
            <a:spAutoFit/>
          </a:bodyPr>
          <a:lstStyle/>
          <a:p>
            <a:pPr marL="742950" lvl="1" indent="-285750" algn="just">
              <a:buFont typeface="Arial" panose="020B0604020202020204" pitchFamily="34" charset="0"/>
              <a:buChar char="•"/>
            </a:pPr>
            <a:endParaRPr lang="de-DE" sz="1600" dirty="0"/>
          </a:p>
          <a:p>
            <a:pPr marL="742950" lvl="1" indent="-285750" algn="just">
              <a:buFont typeface="Arial" panose="020B0604020202020204" pitchFamily="34" charset="0"/>
              <a:buChar char="•"/>
            </a:pPr>
            <a:r>
              <a:rPr lang="de-DE" sz="1600" dirty="0"/>
              <a:t>Jede Ermessenentscheidung ist </a:t>
            </a:r>
            <a:r>
              <a:rPr lang="de-DE" sz="1600" b="1" dirty="0"/>
              <a:t>materiell </a:t>
            </a:r>
            <a:r>
              <a:rPr lang="de-DE" sz="1600" dirty="0"/>
              <a:t>nur ordnungsmäßig (§ 18 Abs. 2 WEG), wenn bei der Ermessensentscheidung im Zeitpunkt der Beschlussfassung (!) die wesentlichen Tatsachen- und Rechtsfragen bekannt waren und dort also zum Gegenstand der Willensbildung gemacht werden konnten – was </a:t>
            </a:r>
            <a:r>
              <a:rPr lang="de-DE" sz="1600" dirty="0" err="1"/>
              <a:t>was</a:t>
            </a:r>
            <a:r>
              <a:rPr lang="de-DE" sz="1600" dirty="0"/>
              <a:t> anderes ist als § 23 Abs. 2 WEG! (Bärmann/</a:t>
            </a:r>
            <a:r>
              <a:rPr lang="de-DE" sz="1600" i="1" dirty="0"/>
              <a:t>Dötsch</a:t>
            </a:r>
            <a:r>
              <a:rPr lang="de-DE" sz="1600" dirty="0"/>
              <a:t>, § 23 Rn. 164)</a:t>
            </a:r>
          </a:p>
          <a:p>
            <a:pPr marL="742950" lvl="1" indent="-285750" algn="just">
              <a:buFont typeface="Arial" panose="020B0604020202020204" pitchFamily="34" charset="0"/>
              <a:buChar char="•"/>
            </a:pPr>
            <a:endParaRPr lang="de-DE" sz="1600" dirty="0"/>
          </a:p>
          <a:p>
            <a:pPr marL="742950" lvl="1" indent="-285750" algn="just">
              <a:buFont typeface="Arial" panose="020B0604020202020204" pitchFamily="34" charset="0"/>
              <a:buChar char="•"/>
            </a:pPr>
            <a:r>
              <a:rPr lang="de-DE" sz="1600" dirty="0"/>
              <a:t>Leitbild dazu ggf. § 243 Abs. 4 S. 1 AktG: </a:t>
            </a:r>
            <a:r>
              <a:rPr lang="de-DE" sz="1600" i="1" dirty="0"/>
              <a:t>„Wegen unrichtiger, unvollständiger oder verweigerter Erteilung von Informationen kann nur angefochten werden, wenn ein objektiv urteilender Aktionär die Erteilung der Information als wesentliche Voraussetzung für die sachgerechte Wahrnehmung seiner Teilnahme- und Mitgliedschaftsrechte angesehen hätte.“</a:t>
            </a:r>
          </a:p>
          <a:p>
            <a:pPr marL="742950" lvl="1" indent="-285750" algn="just">
              <a:buFont typeface="Arial" panose="020B0604020202020204" pitchFamily="34" charset="0"/>
              <a:buChar char="•"/>
            </a:pPr>
            <a:endParaRPr lang="de-DE" sz="1600" i="1" dirty="0"/>
          </a:p>
          <a:p>
            <a:pPr marL="742950" lvl="1" indent="-285750" algn="just">
              <a:buFont typeface="Arial" panose="020B0604020202020204" pitchFamily="34" charset="0"/>
              <a:buChar char="•"/>
            </a:pPr>
            <a:endParaRPr lang="de-DE" sz="1600" i="1" dirty="0"/>
          </a:p>
          <a:p>
            <a:pPr marL="742950" lvl="1" indent="-285750" algn="just">
              <a:buFont typeface="Arial" panose="020B0604020202020204" pitchFamily="34" charset="0"/>
              <a:buChar char="•"/>
            </a:pPr>
            <a:r>
              <a:rPr lang="de-DE" sz="1600" dirty="0"/>
              <a:t>Auch so was kann durch technische Probleme „gestört“ werden und führt dann eigentlich </a:t>
            </a:r>
            <a:r>
              <a:rPr lang="de-DE" sz="1600" u="sng" dirty="0"/>
              <a:t>stets</a:t>
            </a:r>
            <a:r>
              <a:rPr lang="de-DE" sz="1600" dirty="0"/>
              <a:t> zu einem  Beschlussmangel. Man wird hier aber </a:t>
            </a:r>
            <a:r>
              <a:rPr lang="de-DE" sz="1600" b="1" dirty="0"/>
              <a:t>dezidierten Vortrag </a:t>
            </a:r>
            <a:r>
              <a:rPr lang="de-DE" sz="1600" dirty="0"/>
              <a:t>verlangen müssen, warum die Information/Willensbildung durch die Online-Teilnahme wirklich gravierend beeinträchtigt worden ist – hilfreich ist auch deswegen die Verlagerung der </a:t>
            </a:r>
            <a:r>
              <a:rPr lang="de-DE" sz="1600" dirty="0" err="1"/>
              <a:t>Informationsaufbearbeitung</a:t>
            </a:r>
            <a:r>
              <a:rPr lang="de-DE" sz="1600" dirty="0"/>
              <a:t> ins Vorfeld nach dem Vorbild des AktG (Ladung und Verwalterportal?)</a:t>
            </a:r>
          </a:p>
          <a:p>
            <a:pPr marL="742950" lvl="1" indent="-285750" algn="just">
              <a:buFont typeface="Arial" panose="020B0604020202020204" pitchFamily="34" charset="0"/>
              <a:buChar char="•"/>
            </a:pPr>
            <a:endParaRPr lang="de-DE" sz="1600" dirty="0"/>
          </a:p>
        </p:txBody>
      </p:sp>
    </p:spTree>
    <p:extLst>
      <p:ext uri="{BB962C8B-B14F-4D97-AF65-F5344CB8AC3E}">
        <p14:creationId xmlns:p14="http://schemas.microsoft.com/office/powerpoint/2010/main" val="31613669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1907741594"/>
              </p:ext>
            </p:extLst>
          </p:nvPr>
        </p:nvGraphicFramePr>
        <p:xfrm>
          <a:off x="3048000" y="-19050"/>
          <a:ext cx="6096000" cy="762064"/>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Sonderfrage: BGB-Anfechtung (§§ 119 ff. BGB) der „virtuellen Stimmabgabe“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(dazu </a:t>
                      </a:r>
                      <a:r>
                        <a:rPr kumimoji="0" lang="de-DE" sz="1500" b="0" i="1" u="none" strike="noStrike" cap="none" normalizeH="0" baseline="0" dirty="0" err="1">
                          <a:ln>
                            <a:noFill/>
                          </a:ln>
                          <a:solidFill>
                            <a:srgbClr val="FFFFFF"/>
                          </a:solidFill>
                          <a:effectLst/>
                          <a:latin typeface="Tahoma" charset="0"/>
                          <a:ea typeface="ＭＳ Ｐゴシック" charset="0"/>
                          <a:cs typeface="Tahoma" charset="0"/>
                        </a:rPr>
                        <a:t>Sankol</a:t>
                      </a:r>
                      <a:r>
                        <a:rPr kumimoji="0" lang="de-DE" sz="1500" b="0" i="1" u="none" strike="noStrike" cap="none" normalizeH="0" baseline="0" dirty="0">
                          <a:ln>
                            <a:noFill/>
                          </a:ln>
                          <a:solidFill>
                            <a:srgbClr val="FFFFFF"/>
                          </a:solidFill>
                          <a:effectLst/>
                          <a:latin typeface="Tahoma" charset="0"/>
                          <a:ea typeface="ＭＳ Ｐゴシック" charset="0"/>
                          <a:cs typeface="Tahoma" charset="0"/>
                        </a:rPr>
                        <a:t> </a:t>
                      </a:r>
                      <a:r>
                        <a:rPr kumimoji="0" lang="de-DE" sz="1500" b="0" i="0" u="none" strike="noStrike" cap="none" normalizeH="0" baseline="0" dirty="0">
                          <a:ln>
                            <a:noFill/>
                          </a:ln>
                          <a:solidFill>
                            <a:srgbClr val="FFFFFF"/>
                          </a:solidFill>
                          <a:effectLst/>
                          <a:latin typeface="Tahoma" charset="0"/>
                          <a:ea typeface="ＭＳ Ｐゴシック" charset="0"/>
                          <a:cs typeface="Tahoma" charset="0"/>
                        </a:rPr>
                        <a:t>ZMR 2021. 948, 950 f.)</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0" y="971550"/>
            <a:ext cx="9144000" cy="3539430"/>
          </a:xfrm>
          <a:prstGeom prst="rect">
            <a:avLst/>
          </a:prstGeom>
          <a:noFill/>
        </p:spPr>
        <p:txBody>
          <a:bodyPr wrap="square">
            <a:spAutoFit/>
          </a:bodyPr>
          <a:lstStyle/>
          <a:p>
            <a:pPr marL="742950" lvl="1" indent="-285750" algn="just">
              <a:buFont typeface="Arial" panose="020B0604020202020204" pitchFamily="34" charset="0"/>
              <a:buChar char="•"/>
            </a:pPr>
            <a:endParaRPr lang="de-DE" sz="1600" dirty="0"/>
          </a:p>
          <a:p>
            <a:pPr marL="742950" lvl="1" indent="-285750" algn="just">
              <a:buFont typeface="Arial" panose="020B0604020202020204" pitchFamily="34" charset="0"/>
              <a:buChar char="•"/>
            </a:pPr>
            <a:r>
              <a:rPr lang="de-DE" sz="1600" dirty="0"/>
              <a:t>Stimmabgabe nur </a:t>
            </a:r>
            <a:r>
              <a:rPr lang="de-DE" sz="1600" b="1" dirty="0"/>
              <a:t>in</a:t>
            </a:r>
            <a:r>
              <a:rPr lang="de-DE" sz="1600" dirty="0"/>
              <a:t> </a:t>
            </a:r>
            <a:r>
              <a:rPr lang="de-DE" sz="1600" dirty="0" err="1"/>
              <a:t>WEVerS</a:t>
            </a:r>
            <a:r>
              <a:rPr lang="de-DE" sz="1600" dirty="0"/>
              <a:t> (schon wegen Verkündungserfordernis), nicht danach (Umlaufverfahren?)</a:t>
            </a:r>
          </a:p>
          <a:p>
            <a:pPr marL="742950" lvl="1" indent="-285750" algn="just">
              <a:buFont typeface="Arial" panose="020B0604020202020204" pitchFamily="34" charset="0"/>
              <a:buChar char="•"/>
            </a:pPr>
            <a:endParaRPr lang="de-DE" sz="1600" dirty="0"/>
          </a:p>
          <a:p>
            <a:pPr marL="742950" lvl="1" indent="-285750" algn="just">
              <a:buFont typeface="Arial" panose="020B0604020202020204" pitchFamily="34" charset="0"/>
              <a:buChar char="•"/>
            </a:pPr>
            <a:r>
              <a:rPr lang="de-DE" sz="1600" dirty="0"/>
              <a:t>Mit Zugang der Stimmabgabe als Willenserklärung bei Versammlungsleiter (§ 130 Abs. 1 S. 2 BGB) richtigerweise kein Widerruf mehr (Bärmann/</a:t>
            </a:r>
            <a:r>
              <a:rPr lang="de-DE" sz="1600" i="1" dirty="0"/>
              <a:t>Dötsch</a:t>
            </a:r>
            <a:r>
              <a:rPr lang="de-DE" sz="1600" dirty="0"/>
              <a:t>, § 23 Rn. 64)</a:t>
            </a:r>
          </a:p>
          <a:p>
            <a:pPr marL="742950" lvl="1" indent="-285750" algn="just">
              <a:buFont typeface="Arial" panose="020B0604020202020204" pitchFamily="34" charset="0"/>
              <a:buChar char="•"/>
            </a:pPr>
            <a:endParaRPr lang="de-DE" sz="1600" dirty="0"/>
          </a:p>
          <a:p>
            <a:pPr marL="742950" lvl="1" indent="-285750" algn="just">
              <a:buFont typeface="Arial" panose="020B0604020202020204" pitchFamily="34" charset="0"/>
              <a:buChar char="•"/>
            </a:pPr>
            <a:r>
              <a:rPr lang="de-DE" sz="1600" dirty="0"/>
              <a:t>Ggf. BGB-Anfechtung bei Irrtum (§§ 119 ff. BGB) – „Verklicken“ (!) - und unverzüglicher (§ 121 BGB) Geltendmachung bis zur Verkündung des Beschlusses („inhaltsfixierende Wirkung“) denkbar, aber eher selten – wie reagiert Verwalter? </a:t>
            </a:r>
          </a:p>
          <a:p>
            <a:pPr marL="742950" lvl="1" indent="-285750" algn="just">
              <a:buFont typeface="Arial" panose="020B0604020202020204" pitchFamily="34" charset="0"/>
              <a:buChar char="•"/>
            </a:pPr>
            <a:endParaRPr lang="de-DE" sz="1600" dirty="0"/>
          </a:p>
          <a:p>
            <a:pPr marL="742950" lvl="1" indent="-285750" algn="just">
              <a:buFont typeface="Arial" panose="020B0604020202020204" pitchFamily="34" charset="0"/>
              <a:buChar char="•"/>
            </a:pPr>
            <a:r>
              <a:rPr lang="de-DE" sz="1600" dirty="0"/>
              <a:t>Danach nur noch gerichtliche Beschlussanfechtung, wenn Stimme kausal war (lehrreich </a:t>
            </a:r>
            <a:r>
              <a:rPr lang="de-DE" sz="1600" i="1" dirty="0"/>
              <a:t>Abramenko</a:t>
            </a:r>
            <a:r>
              <a:rPr lang="de-DE" sz="1600" dirty="0"/>
              <a:t> ZWE 2013, 395 ff.; siehe auch AG Hamburg-Wandsbek v. 25.03.2014 − 751 C 40/13, ZWE 2015, 52)</a:t>
            </a:r>
          </a:p>
          <a:p>
            <a:pPr marL="742950" lvl="1" indent="-285750" algn="just">
              <a:buFont typeface="Arial" panose="020B0604020202020204" pitchFamily="34" charset="0"/>
              <a:buChar char="•"/>
            </a:pPr>
            <a:endParaRPr lang="de-DE" sz="1600" dirty="0"/>
          </a:p>
        </p:txBody>
      </p:sp>
    </p:spTree>
    <p:extLst>
      <p:ext uri="{BB962C8B-B14F-4D97-AF65-F5344CB8AC3E}">
        <p14:creationId xmlns:p14="http://schemas.microsoft.com/office/powerpoint/2010/main" val="2313477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3320202447"/>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Überblick - Beschlussanfechtung</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3" name="Textfeld 2">
            <a:extLst>
              <a:ext uri="{FF2B5EF4-FFF2-40B4-BE49-F238E27FC236}">
                <a16:creationId xmlns:a16="http://schemas.microsoft.com/office/drawing/2014/main" id="{6B14F0C7-9521-5780-AA28-9428608566FF}"/>
              </a:ext>
            </a:extLst>
          </p:cNvPr>
          <p:cNvSpPr txBox="1"/>
          <p:nvPr/>
        </p:nvSpPr>
        <p:spPr>
          <a:xfrm>
            <a:off x="307749" y="1123950"/>
            <a:ext cx="2920017" cy="646331"/>
          </a:xfrm>
          <a:prstGeom prst="rect">
            <a:avLst/>
          </a:prstGeom>
          <a:solidFill>
            <a:srgbClr val="94B6D2"/>
          </a:solidFill>
        </p:spPr>
        <p:txBody>
          <a:bodyPr wrap="square" rtlCol="0">
            <a:spAutoFit/>
          </a:bodyPr>
          <a:lstStyle/>
          <a:p>
            <a:pPr algn="ctr"/>
            <a:r>
              <a:rPr lang="de-DE" b="1" dirty="0"/>
              <a:t>Beschluss </a:t>
            </a:r>
          </a:p>
          <a:p>
            <a:pPr algn="ctr"/>
            <a:r>
              <a:rPr lang="de-DE" b="1" dirty="0"/>
              <a:t>nach § 23 Abs. 1 S. 2 WEG</a:t>
            </a:r>
          </a:p>
        </p:txBody>
      </p:sp>
      <p:sp>
        <p:nvSpPr>
          <p:cNvPr id="4" name="Textfeld 3">
            <a:extLst>
              <a:ext uri="{FF2B5EF4-FFF2-40B4-BE49-F238E27FC236}">
                <a16:creationId xmlns:a16="http://schemas.microsoft.com/office/drawing/2014/main" id="{18605F0B-2210-F1F5-0F86-3188244082A0}"/>
              </a:ext>
            </a:extLst>
          </p:cNvPr>
          <p:cNvSpPr txBox="1"/>
          <p:nvPr/>
        </p:nvSpPr>
        <p:spPr>
          <a:xfrm>
            <a:off x="5867400" y="846950"/>
            <a:ext cx="3042783" cy="1200329"/>
          </a:xfrm>
          <a:prstGeom prst="rect">
            <a:avLst/>
          </a:prstGeom>
          <a:solidFill>
            <a:srgbClr val="94B6D2"/>
          </a:solidFill>
        </p:spPr>
        <p:txBody>
          <a:bodyPr wrap="square" rtlCol="0">
            <a:spAutoFit/>
          </a:bodyPr>
          <a:lstStyle/>
          <a:p>
            <a:pPr algn="ctr"/>
            <a:r>
              <a:rPr lang="de-DE" b="1" dirty="0"/>
              <a:t>„Sachbeschluss“ </a:t>
            </a:r>
          </a:p>
          <a:p>
            <a:pPr algn="ctr"/>
            <a:r>
              <a:rPr lang="de-DE" b="1" dirty="0"/>
              <a:t>auf „Basis“ des </a:t>
            </a:r>
          </a:p>
          <a:p>
            <a:pPr algn="ctr"/>
            <a:r>
              <a:rPr lang="de-DE" b="1" dirty="0"/>
              <a:t>§ 23 Abs. 1 S. 2 WEG-</a:t>
            </a:r>
          </a:p>
          <a:p>
            <a:pPr algn="ctr"/>
            <a:r>
              <a:rPr lang="de-DE" b="1" dirty="0"/>
              <a:t>Beschlusses</a:t>
            </a:r>
          </a:p>
        </p:txBody>
      </p:sp>
      <p:sp>
        <p:nvSpPr>
          <p:cNvPr id="6" name="Pfeil: nach rechts 5">
            <a:extLst>
              <a:ext uri="{FF2B5EF4-FFF2-40B4-BE49-F238E27FC236}">
                <a16:creationId xmlns:a16="http://schemas.microsoft.com/office/drawing/2014/main" id="{C972034A-7D88-3EFB-6C5C-D509FFC6B3B2}"/>
              </a:ext>
            </a:extLst>
          </p:cNvPr>
          <p:cNvSpPr/>
          <p:nvPr/>
        </p:nvSpPr>
        <p:spPr>
          <a:xfrm>
            <a:off x="3352799" y="1183987"/>
            <a:ext cx="2645531" cy="526256"/>
          </a:xfrm>
          <a:prstGeom prst="rightArrow">
            <a:avLst/>
          </a:prstGeom>
          <a:solidFill>
            <a:srgbClr val="DD8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AF4DFE1D-A82A-D07E-FE1B-994DFB904653}"/>
              </a:ext>
            </a:extLst>
          </p:cNvPr>
          <p:cNvSpPr txBox="1"/>
          <p:nvPr/>
        </p:nvSpPr>
        <p:spPr>
          <a:xfrm>
            <a:off x="2057400" y="2107318"/>
            <a:ext cx="4572000" cy="2031325"/>
          </a:xfrm>
          <a:prstGeom prst="rect">
            <a:avLst/>
          </a:prstGeom>
          <a:noFill/>
        </p:spPr>
        <p:txBody>
          <a:bodyPr wrap="square">
            <a:spAutoFit/>
          </a:bodyPr>
          <a:lstStyle/>
          <a:p>
            <a:pPr algn="ctr"/>
            <a:r>
              <a:rPr lang="de-DE" b="1" dirty="0"/>
              <a:t>§ 23 Abs. 4 WEG: </a:t>
            </a:r>
          </a:p>
          <a:p>
            <a:pPr algn="ctr"/>
            <a:r>
              <a:rPr lang="de-DE" i="1" dirty="0"/>
              <a:t>„Ein Beschluss, der gegen eine Rechtsvorschrift verstößt, auf deren Einhaltung rechtswirksam nicht verzichtet werden kann, ist nichtig. Im Übrigen ist ein Beschluss gültig, solange er nicht durch rechtskräftiges Urteil für ungültig erklärt ist.“</a:t>
            </a:r>
          </a:p>
        </p:txBody>
      </p:sp>
      <p:sp>
        <p:nvSpPr>
          <p:cNvPr id="12" name="Textfeld 11">
            <a:extLst>
              <a:ext uri="{FF2B5EF4-FFF2-40B4-BE49-F238E27FC236}">
                <a16:creationId xmlns:a16="http://schemas.microsoft.com/office/drawing/2014/main" id="{4B69248E-8566-DA93-B346-8A0D80127BA1}"/>
              </a:ext>
            </a:extLst>
          </p:cNvPr>
          <p:cNvSpPr txBox="1"/>
          <p:nvPr/>
        </p:nvSpPr>
        <p:spPr>
          <a:xfrm>
            <a:off x="198965" y="4138643"/>
            <a:ext cx="8711218" cy="923330"/>
          </a:xfrm>
          <a:prstGeom prst="rect">
            <a:avLst/>
          </a:prstGeom>
          <a:solidFill>
            <a:srgbClr val="94B6D2"/>
          </a:solidFill>
        </p:spPr>
        <p:txBody>
          <a:bodyPr wrap="square" rtlCol="0">
            <a:spAutoFit/>
          </a:bodyPr>
          <a:lstStyle/>
          <a:p>
            <a:pPr algn="ctr"/>
            <a:r>
              <a:rPr lang="de-DE" b="1" dirty="0"/>
              <a:t>Denkbar: Präsenzversammlung </a:t>
            </a:r>
            <a:r>
              <a:rPr lang="de-DE" b="1" u="sng" dirty="0">
                <a:solidFill>
                  <a:srgbClr val="FF0000"/>
                </a:solidFill>
              </a:rPr>
              <a:t>nur</a:t>
            </a:r>
            <a:r>
              <a:rPr lang="de-DE" b="1" dirty="0"/>
              <a:t> für Beschluss i.S.d. § 23 Abs. 1 S. 2 WEG mit Stimmrechts-VM der Abwesenden für Verwalter und ab Verkündung des Beschlusses dann virtuelle Teilnahme für „Rest“ (P: Keine Bestandskraft!)</a:t>
            </a:r>
          </a:p>
        </p:txBody>
      </p:sp>
    </p:spTree>
    <p:extLst>
      <p:ext uri="{BB962C8B-B14F-4D97-AF65-F5344CB8AC3E}">
        <p14:creationId xmlns:p14="http://schemas.microsoft.com/office/powerpoint/2010/main" val="3335415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Überblick - Beschlussanfechtung</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3" name="Textfeld 2">
            <a:extLst>
              <a:ext uri="{FF2B5EF4-FFF2-40B4-BE49-F238E27FC236}">
                <a16:creationId xmlns:a16="http://schemas.microsoft.com/office/drawing/2014/main" id="{6B14F0C7-9521-5780-AA28-9428608566FF}"/>
              </a:ext>
            </a:extLst>
          </p:cNvPr>
          <p:cNvSpPr txBox="1"/>
          <p:nvPr/>
        </p:nvSpPr>
        <p:spPr>
          <a:xfrm>
            <a:off x="307749" y="1123950"/>
            <a:ext cx="2920017" cy="646331"/>
          </a:xfrm>
          <a:prstGeom prst="rect">
            <a:avLst/>
          </a:prstGeom>
          <a:solidFill>
            <a:srgbClr val="94B6D2"/>
          </a:solidFill>
        </p:spPr>
        <p:txBody>
          <a:bodyPr wrap="square" rtlCol="0">
            <a:spAutoFit/>
          </a:bodyPr>
          <a:lstStyle/>
          <a:p>
            <a:pPr algn="ctr"/>
            <a:r>
              <a:rPr lang="de-DE" b="1" dirty="0"/>
              <a:t>Beschluss </a:t>
            </a:r>
          </a:p>
          <a:p>
            <a:pPr algn="ctr"/>
            <a:r>
              <a:rPr lang="de-DE" b="1" dirty="0"/>
              <a:t>nach § 23 Abs. 1 S. 2 WEG</a:t>
            </a:r>
          </a:p>
        </p:txBody>
      </p:sp>
      <p:sp>
        <p:nvSpPr>
          <p:cNvPr id="4" name="Textfeld 3">
            <a:extLst>
              <a:ext uri="{FF2B5EF4-FFF2-40B4-BE49-F238E27FC236}">
                <a16:creationId xmlns:a16="http://schemas.microsoft.com/office/drawing/2014/main" id="{18605F0B-2210-F1F5-0F86-3188244082A0}"/>
              </a:ext>
            </a:extLst>
          </p:cNvPr>
          <p:cNvSpPr txBox="1"/>
          <p:nvPr/>
        </p:nvSpPr>
        <p:spPr>
          <a:xfrm>
            <a:off x="5867400" y="846950"/>
            <a:ext cx="3042783" cy="1200329"/>
          </a:xfrm>
          <a:prstGeom prst="rect">
            <a:avLst/>
          </a:prstGeom>
          <a:solidFill>
            <a:srgbClr val="94B6D2"/>
          </a:solidFill>
        </p:spPr>
        <p:txBody>
          <a:bodyPr wrap="square" rtlCol="0">
            <a:spAutoFit/>
          </a:bodyPr>
          <a:lstStyle/>
          <a:p>
            <a:pPr algn="ctr"/>
            <a:r>
              <a:rPr lang="de-DE" b="1" dirty="0"/>
              <a:t>„Sachbeschluss“ </a:t>
            </a:r>
          </a:p>
          <a:p>
            <a:pPr algn="ctr"/>
            <a:r>
              <a:rPr lang="de-DE" b="1" dirty="0"/>
              <a:t>auf „Basis“ des </a:t>
            </a:r>
          </a:p>
          <a:p>
            <a:pPr algn="ctr"/>
            <a:r>
              <a:rPr lang="de-DE" b="1" dirty="0"/>
              <a:t>§ 23 Abs. 1 S. 2 WEG-</a:t>
            </a:r>
          </a:p>
          <a:p>
            <a:pPr algn="ctr"/>
            <a:r>
              <a:rPr lang="de-DE" b="1" dirty="0"/>
              <a:t>Beschlusses</a:t>
            </a:r>
          </a:p>
        </p:txBody>
      </p:sp>
      <p:sp>
        <p:nvSpPr>
          <p:cNvPr id="6" name="Pfeil: nach rechts 5">
            <a:extLst>
              <a:ext uri="{FF2B5EF4-FFF2-40B4-BE49-F238E27FC236}">
                <a16:creationId xmlns:a16="http://schemas.microsoft.com/office/drawing/2014/main" id="{C972034A-7D88-3EFB-6C5C-D509FFC6B3B2}"/>
              </a:ext>
            </a:extLst>
          </p:cNvPr>
          <p:cNvSpPr/>
          <p:nvPr/>
        </p:nvSpPr>
        <p:spPr>
          <a:xfrm>
            <a:off x="3352799" y="1183987"/>
            <a:ext cx="2645531" cy="526256"/>
          </a:xfrm>
          <a:prstGeom prst="rightArrow">
            <a:avLst/>
          </a:prstGeom>
          <a:solidFill>
            <a:srgbClr val="DD8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DAD2FC9-8DB4-137E-6A58-2C896CE786A6}"/>
              </a:ext>
            </a:extLst>
          </p:cNvPr>
          <p:cNvSpPr txBox="1"/>
          <p:nvPr/>
        </p:nvSpPr>
        <p:spPr>
          <a:xfrm>
            <a:off x="304800" y="1770281"/>
            <a:ext cx="2920017" cy="3108543"/>
          </a:xfrm>
          <a:prstGeom prst="rect">
            <a:avLst/>
          </a:prstGeom>
          <a:noFill/>
          <a:ln>
            <a:solidFill>
              <a:srgbClr val="94B6D2"/>
            </a:solidFill>
          </a:ln>
        </p:spPr>
        <p:txBody>
          <a:bodyPr wrap="square" rtlCol="0">
            <a:spAutoFit/>
          </a:bodyPr>
          <a:lstStyle/>
          <a:p>
            <a:pPr marL="285750" indent="-285750">
              <a:buFont typeface="Arial" panose="020B0604020202020204" pitchFamily="34" charset="0"/>
              <a:buChar char="•"/>
            </a:pPr>
            <a:r>
              <a:rPr lang="de-DE" sz="1400" dirty="0"/>
              <a:t>Trotz partiellem Charakter als „Geschäftsordnungsbeschluss“ isoliert anfechtbar </a:t>
            </a:r>
          </a:p>
          <a:p>
            <a:pPr marL="285750" indent="-285750">
              <a:buFont typeface="Arial" panose="020B0604020202020204" pitchFamily="34" charset="0"/>
              <a:buChar char="•"/>
            </a:pPr>
            <a:r>
              <a:rPr lang="de-DE" sz="1400" u="sng" dirty="0"/>
              <a:t>Beschlusskompetenz</a:t>
            </a:r>
            <a:r>
              <a:rPr lang="de-DE" sz="1400" dirty="0"/>
              <a:t> aus § 23 Abs. 1 S. 2 WEG, also wohl </a:t>
            </a:r>
            <a:r>
              <a:rPr lang="de-DE" sz="1400" u="sng" dirty="0"/>
              <a:t>kein</a:t>
            </a:r>
            <a:r>
              <a:rPr lang="de-DE" sz="1400" dirty="0"/>
              <a:t> Telefon (AA </a:t>
            </a:r>
            <a:r>
              <a:rPr lang="de-DE" sz="1400" i="1" dirty="0"/>
              <a:t>Letzner </a:t>
            </a:r>
            <a:r>
              <a:rPr lang="de-DE" sz="1400" dirty="0"/>
              <a:t>ZWE 2022, 115, 116)</a:t>
            </a:r>
          </a:p>
          <a:p>
            <a:pPr marL="285750" indent="-285750">
              <a:buFont typeface="Arial" panose="020B0604020202020204" pitchFamily="34" charset="0"/>
              <a:buChar char="•"/>
            </a:pPr>
            <a:r>
              <a:rPr lang="de-DE" sz="1400" u="sng" dirty="0"/>
              <a:t>Formell</a:t>
            </a:r>
            <a:r>
              <a:rPr lang="de-DE" sz="1400" dirty="0"/>
              <a:t> ordnungsgemäß? – hier gelten die allgemeinen Regeln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u="sng" dirty="0"/>
              <a:t>Materiell</a:t>
            </a:r>
            <a:r>
              <a:rPr lang="de-DE" sz="1400" dirty="0"/>
              <a:t> ordnungsgemäß? </a:t>
            </a:r>
            <a:br>
              <a:rPr lang="de-DE" sz="1400" dirty="0"/>
            </a:br>
            <a:r>
              <a:rPr lang="de-DE" sz="1400" dirty="0"/>
              <a:t>- § 18 Abs. 2 WEG, weiter Spielraum  (BT-Drs. 18/18791, 71)</a:t>
            </a:r>
          </a:p>
          <a:p>
            <a:r>
              <a:rPr lang="de-DE" sz="1400" dirty="0"/>
              <a:t> </a:t>
            </a:r>
          </a:p>
        </p:txBody>
      </p:sp>
      <p:grpSp>
        <p:nvGrpSpPr>
          <p:cNvPr id="5" name="Gruppieren 4">
            <a:extLst>
              <a:ext uri="{FF2B5EF4-FFF2-40B4-BE49-F238E27FC236}">
                <a16:creationId xmlns:a16="http://schemas.microsoft.com/office/drawing/2014/main" id="{FD70FBB8-BE9C-560A-5A67-7A8CA053FB07}"/>
              </a:ext>
            </a:extLst>
          </p:cNvPr>
          <p:cNvGrpSpPr/>
          <p:nvPr/>
        </p:nvGrpSpPr>
        <p:grpSpPr>
          <a:xfrm>
            <a:off x="2971800" y="2447062"/>
            <a:ext cx="5892330" cy="646331"/>
            <a:chOff x="2971800" y="2447062"/>
            <a:chExt cx="5892330" cy="646331"/>
          </a:xfrm>
        </p:grpSpPr>
        <p:sp>
          <p:nvSpPr>
            <p:cNvPr id="9" name="Pfeil: nach rechts 8">
              <a:extLst>
                <a:ext uri="{FF2B5EF4-FFF2-40B4-BE49-F238E27FC236}">
                  <a16:creationId xmlns:a16="http://schemas.microsoft.com/office/drawing/2014/main" id="{8CD2A11D-943C-3F28-6454-FA983DE37ABD}"/>
                </a:ext>
              </a:extLst>
            </p:cNvPr>
            <p:cNvSpPr/>
            <p:nvPr/>
          </p:nvSpPr>
          <p:spPr>
            <a:xfrm rot="10800000">
              <a:off x="2971800" y="2447062"/>
              <a:ext cx="5867400" cy="646331"/>
            </a:xfrm>
            <a:prstGeom prst="rightArrow">
              <a:avLst/>
            </a:prstGeom>
            <a:solidFill>
              <a:srgbClr val="94B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68DB75DC-F298-8A1D-9E13-2F5EDE336B06}"/>
                </a:ext>
              </a:extLst>
            </p:cNvPr>
            <p:cNvSpPr txBox="1"/>
            <p:nvPr/>
          </p:nvSpPr>
          <p:spPr>
            <a:xfrm>
              <a:off x="3614551" y="2580409"/>
              <a:ext cx="5249579" cy="369332"/>
            </a:xfrm>
            <a:prstGeom prst="rect">
              <a:avLst/>
            </a:prstGeom>
            <a:noFill/>
          </p:spPr>
          <p:txBody>
            <a:bodyPr wrap="none" rtlCol="0">
              <a:spAutoFit/>
            </a:bodyPr>
            <a:lstStyle/>
            <a:p>
              <a:r>
                <a:rPr lang="de-DE" b="1" dirty="0">
                  <a:solidFill>
                    <a:schemeClr val="bg1"/>
                  </a:solidFill>
                </a:rPr>
                <a:t>Derzeit: Kein „Wegbeschließen“ der Präsenz-WEVers!</a:t>
              </a:r>
            </a:p>
          </p:txBody>
        </p:sp>
      </p:grpSp>
      <p:grpSp>
        <p:nvGrpSpPr>
          <p:cNvPr id="10" name="Gruppieren 9">
            <a:extLst>
              <a:ext uri="{FF2B5EF4-FFF2-40B4-BE49-F238E27FC236}">
                <a16:creationId xmlns:a16="http://schemas.microsoft.com/office/drawing/2014/main" id="{8B254232-7CAA-AC60-916F-6ADD12DC38FA}"/>
              </a:ext>
            </a:extLst>
          </p:cNvPr>
          <p:cNvGrpSpPr/>
          <p:nvPr/>
        </p:nvGrpSpPr>
        <p:grpSpPr>
          <a:xfrm>
            <a:off x="2985485" y="3226741"/>
            <a:ext cx="5867400" cy="646331"/>
            <a:chOff x="2971800" y="2447062"/>
            <a:chExt cx="5867400" cy="646331"/>
          </a:xfrm>
        </p:grpSpPr>
        <p:sp>
          <p:nvSpPr>
            <p:cNvPr id="12" name="Pfeil: nach rechts 11">
              <a:extLst>
                <a:ext uri="{FF2B5EF4-FFF2-40B4-BE49-F238E27FC236}">
                  <a16:creationId xmlns:a16="http://schemas.microsoft.com/office/drawing/2014/main" id="{3669C120-BF36-E656-BE41-45F21DCB2460}"/>
                </a:ext>
              </a:extLst>
            </p:cNvPr>
            <p:cNvSpPr/>
            <p:nvPr/>
          </p:nvSpPr>
          <p:spPr>
            <a:xfrm rot="10800000">
              <a:off x="2971800" y="2447062"/>
              <a:ext cx="5867400" cy="646331"/>
            </a:xfrm>
            <a:prstGeom prst="rightArrow">
              <a:avLst/>
            </a:prstGeom>
            <a:solidFill>
              <a:srgbClr val="94B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07EFEEDA-93BA-8AD0-AD6B-161E47AC5B0E}"/>
                </a:ext>
              </a:extLst>
            </p:cNvPr>
            <p:cNvSpPr txBox="1"/>
            <p:nvPr/>
          </p:nvSpPr>
          <p:spPr>
            <a:xfrm>
              <a:off x="3614551" y="2580409"/>
              <a:ext cx="5011821" cy="369332"/>
            </a:xfrm>
            <a:prstGeom prst="rect">
              <a:avLst/>
            </a:prstGeom>
            <a:noFill/>
          </p:spPr>
          <p:txBody>
            <a:bodyPr wrap="none" rtlCol="0">
              <a:spAutoFit/>
            </a:bodyPr>
            <a:lstStyle/>
            <a:p>
              <a:r>
                <a:rPr lang="de-DE" b="1" dirty="0">
                  <a:solidFill>
                    <a:schemeClr val="bg1"/>
                  </a:solidFill>
                </a:rPr>
                <a:t>§ 23 Abs. 2 WEG ruhig ernst nehmen (Information)</a:t>
              </a:r>
            </a:p>
          </p:txBody>
        </p:sp>
      </p:grpSp>
      <p:grpSp>
        <p:nvGrpSpPr>
          <p:cNvPr id="14" name="Gruppieren 13">
            <a:extLst>
              <a:ext uri="{FF2B5EF4-FFF2-40B4-BE49-F238E27FC236}">
                <a16:creationId xmlns:a16="http://schemas.microsoft.com/office/drawing/2014/main" id="{204C2981-9242-D307-3C85-6A00C23B673D}"/>
              </a:ext>
            </a:extLst>
          </p:cNvPr>
          <p:cNvGrpSpPr/>
          <p:nvPr/>
        </p:nvGrpSpPr>
        <p:grpSpPr>
          <a:xfrm>
            <a:off x="2985485" y="3973384"/>
            <a:ext cx="5867400" cy="646331"/>
            <a:chOff x="2971800" y="2447062"/>
            <a:chExt cx="5867400" cy="646331"/>
          </a:xfrm>
        </p:grpSpPr>
        <p:sp>
          <p:nvSpPr>
            <p:cNvPr id="15" name="Pfeil: nach rechts 14">
              <a:extLst>
                <a:ext uri="{FF2B5EF4-FFF2-40B4-BE49-F238E27FC236}">
                  <a16:creationId xmlns:a16="http://schemas.microsoft.com/office/drawing/2014/main" id="{2B0DA59B-A6C5-B003-538E-23FACF04A7EB}"/>
                </a:ext>
              </a:extLst>
            </p:cNvPr>
            <p:cNvSpPr/>
            <p:nvPr/>
          </p:nvSpPr>
          <p:spPr>
            <a:xfrm rot="10800000">
              <a:off x="2971800" y="2447062"/>
              <a:ext cx="5867400" cy="646331"/>
            </a:xfrm>
            <a:prstGeom prst="rightArrow">
              <a:avLst/>
            </a:prstGeom>
            <a:solidFill>
              <a:srgbClr val="94B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92F0F2F6-4CBE-C3B2-8668-0507B10A40B8}"/>
                </a:ext>
              </a:extLst>
            </p:cNvPr>
            <p:cNvSpPr txBox="1"/>
            <p:nvPr/>
          </p:nvSpPr>
          <p:spPr>
            <a:xfrm>
              <a:off x="3614551" y="2580409"/>
              <a:ext cx="1664686" cy="369332"/>
            </a:xfrm>
            <a:prstGeom prst="rect">
              <a:avLst/>
            </a:prstGeom>
            <a:noFill/>
          </p:spPr>
          <p:txBody>
            <a:bodyPr wrap="none" rtlCol="0">
              <a:spAutoFit/>
            </a:bodyPr>
            <a:lstStyle/>
            <a:p>
              <a:r>
                <a:rPr lang="de-DE" b="1" dirty="0">
                  <a:solidFill>
                    <a:schemeClr val="bg1"/>
                  </a:solidFill>
                </a:rPr>
                <a:t>Dazu sogleich…</a:t>
              </a:r>
            </a:p>
          </p:txBody>
        </p:sp>
      </p:grpSp>
      <p:sp>
        <p:nvSpPr>
          <p:cNvPr id="17" name="Textfeld 16">
            <a:extLst>
              <a:ext uri="{FF2B5EF4-FFF2-40B4-BE49-F238E27FC236}">
                <a16:creationId xmlns:a16="http://schemas.microsoft.com/office/drawing/2014/main" id="{43CB0AE9-6A97-53D9-0983-B8063C8C6FEF}"/>
              </a:ext>
            </a:extLst>
          </p:cNvPr>
          <p:cNvSpPr txBox="1"/>
          <p:nvPr/>
        </p:nvSpPr>
        <p:spPr>
          <a:xfrm rot="20807845">
            <a:off x="154209" y="154452"/>
            <a:ext cx="2920017" cy="1384995"/>
          </a:xfrm>
          <a:prstGeom prst="rect">
            <a:avLst/>
          </a:prstGeom>
          <a:solidFill>
            <a:srgbClr val="DD8047"/>
          </a:solidFill>
        </p:spPr>
        <p:txBody>
          <a:bodyPr wrap="square" rtlCol="0">
            <a:spAutoFit/>
          </a:bodyPr>
          <a:lstStyle/>
          <a:p>
            <a:pPr algn="ctr"/>
            <a:r>
              <a:rPr lang="de-DE" sz="1400" b="1" dirty="0"/>
              <a:t>Sog. Zweitbeschluss nach allg. Regeln denkbar (zB bei Verwalterwechsel bei untauglicher Technik-Vorgabe zur Sicherstellung der Handlungsfähigkeit gleich bei der Bestellung!)</a:t>
            </a:r>
          </a:p>
        </p:txBody>
      </p:sp>
    </p:spTree>
    <p:extLst>
      <p:ext uri="{BB962C8B-B14F-4D97-AF65-F5344CB8AC3E}">
        <p14:creationId xmlns:p14="http://schemas.microsoft.com/office/powerpoint/2010/main" val="308230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502418048"/>
              </p:ext>
            </p:extLst>
          </p:nvPr>
        </p:nvGraphicFramePr>
        <p:xfrm>
          <a:off x="3048000" y="-19050"/>
          <a:ext cx="6096000" cy="762064"/>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AG München v. 27.04.2022 – 1292 C 19128/21 WEG, BeckRS 2022, 31714 zu leicht modifizierten Verbands-Vorschlag – Folie 1</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6928" y="743014"/>
            <a:ext cx="9150927" cy="4801314"/>
          </a:xfrm>
          <a:prstGeom prst="rect">
            <a:avLst/>
          </a:prstGeom>
          <a:noFill/>
        </p:spPr>
        <p:txBody>
          <a:bodyPr wrap="square">
            <a:spAutoFit/>
          </a:bodyPr>
          <a:lstStyle/>
          <a:p>
            <a:pPr marL="285750" indent="-285750" algn="just">
              <a:buFont typeface="Arial" panose="020B0604020202020204" pitchFamily="34" charset="0"/>
              <a:buChar char="•"/>
            </a:pPr>
            <a:r>
              <a:rPr lang="de-DE" b="1" dirty="0"/>
              <a:t>Musterbeschluss damit inhaltlich und mit Blick auf § 18 Abs. 2 WEG im Kern so „durchgewunken“</a:t>
            </a:r>
          </a:p>
          <a:p>
            <a:pPr marL="742950" lvl="1" indent="-285750" algn="just">
              <a:buFont typeface="Arial" panose="020B0604020202020204" pitchFamily="34" charset="0"/>
              <a:buChar char="•"/>
            </a:pPr>
            <a:r>
              <a:rPr lang="de-DE" b="1" dirty="0"/>
              <a:t>Ist jetzt alles „</a:t>
            </a:r>
            <a:r>
              <a:rPr lang="de-DE" b="1" dirty="0" err="1"/>
              <a:t>safe</a:t>
            </a:r>
            <a:r>
              <a:rPr lang="de-DE" b="1" dirty="0"/>
              <a:t>“ mit diesem Urteil? – Problem: </a:t>
            </a:r>
            <a:r>
              <a:rPr lang="de-DE" dirty="0"/>
              <a:t>Keine Bindungswirkung und zudem Frage des (fristgerechten) Vorbringens von Anfechtungsgründen i.S.d. § 45 WEG</a:t>
            </a:r>
          </a:p>
          <a:p>
            <a:pPr marL="285750" indent="-285750" algn="just">
              <a:buFont typeface="Arial" panose="020B0604020202020204" pitchFamily="34" charset="0"/>
              <a:buChar char="•"/>
            </a:pPr>
            <a:r>
              <a:rPr lang="de-DE" b="1" dirty="0"/>
              <a:t>Wo sehe ich ggf. Bedenken?</a:t>
            </a:r>
          </a:p>
          <a:p>
            <a:pPr marL="742950" lvl="1" indent="-285750" algn="just">
              <a:buFont typeface="Arial" panose="020B0604020202020204" pitchFamily="34" charset="0"/>
              <a:buChar char="•"/>
            </a:pPr>
            <a:r>
              <a:rPr lang="de-DE" u="sng" dirty="0"/>
              <a:t>Bestimmtheit</a:t>
            </a:r>
            <a:r>
              <a:rPr lang="de-DE" dirty="0"/>
              <a:t> der Kostenregelung nach § 16 Abs. 2 S. 2 WEG wegen Sätzen in Verwaltervertrag? Besser </a:t>
            </a:r>
            <a:r>
              <a:rPr lang="de-DE" dirty="0" err="1"/>
              <a:t>în</a:t>
            </a:r>
            <a:r>
              <a:rPr lang="de-DE" dirty="0"/>
              <a:t> Beschluss oder in Bezug genommener Anlage aufgreifen</a:t>
            </a:r>
          </a:p>
          <a:p>
            <a:pPr marL="742950" lvl="1" indent="-285750" algn="just">
              <a:buFont typeface="Arial" panose="020B0604020202020204" pitchFamily="34" charset="0"/>
              <a:buChar char="•"/>
            </a:pPr>
            <a:r>
              <a:rPr lang="de-DE" dirty="0"/>
              <a:t>DSGVO-Verstoß = Nichtigkeitsgrund wegen § 134 BGB, § 23 Abs. 4 WEG? (dazu Bärmann/</a:t>
            </a:r>
            <a:r>
              <a:rPr lang="de-DE" i="1" dirty="0"/>
              <a:t>Dötsch</a:t>
            </a:r>
            <a:r>
              <a:rPr lang="de-DE" dirty="0"/>
              <a:t>, 15. Aufl., § 18 Rn. 286 m.w.N.)</a:t>
            </a:r>
          </a:p>
          <a:p>
            <a:pPr marL="1200150" lvl="2" indent="-285750" algn="just">
              <a:buFont typeface="Arial" panose="020B0604020202020204" pitchFamily="34" charset="0"/>
              <a:buChar char="•"/>
            </a:pPr>
            <a:r>
              <a:rPr lang="de-DE" dirty="0"/>
              <a:t>Idee: Erteilung einer </a:t>
            </a:r>
            <a:r>
              <a:rPr lang="de-DE" b="1" dirty="0"/>
              <a:t>wirksamen Einwilligung (Art. 6 Abs. 1 S. 1 </a:t>
            </a:r>
            <a:r>
              <a:rPr lang="de-DE" b="1" dirty="0" err="1"/>
              <a:t>lit</a:t>
            </a:r>
            <a:r>
              <a:rPr lang="de-DE" b="1" dirty="0"/>
              <a:t> a),  7 DSGVO)</a:t>
            </a:r>
            <a:r>
              <a:rPr lang="de-DE" dirty="0"/>
              <a:t> als „Bedingung“ für die Zulassung zur Teilnahme mitbeschließen lassen wegen Möglichkeit zur Teilnahme in Präsenz? (Bärmann/Dötsch, § 23 Rn. 142)</a:t>
            </a:r>
          </a:p>
          <a:p>
            <a:pPr marL="742950" lvl="1" indent="-285750" algn="just">
              <a:buFont typeface="Arial" panose="020B0604020202020204" pitchFamily="34" charset="0"/>
              <a:buChar char="•"/>
            </a:pPr>
            <a:r>
              <a:rPr lang="de-DE" dirty="0"/>
              <a:t>Je mehr man bestandskräftig vorher klärt, desto weniger kann man – wie bei Grundlagenbeschlüssen – später noch angreifen (Bärmann/</a:t>
            </a:r>
            <a:r>
              <a:rPr lang="de-DE" i="1" dirty="0"/>
              <a:t>Dötsch</a:t>
            </a:r>
            <a:r>
              <a:rPr lang="de-DE" dirty="0"/>
              <a:t>, § 23 Rn. 126)</a:t>
            </a:r>
          </a:p>
          <a:p>
            <a:pPr marL="742950" lvl="1" indent="-285750" algn="just">
              <a:buFont typeface="Arial" panose="020B0604020202020204" pitchFamily="34" charset="0"/>
              <a:buChar char="•"/>
            </a:pPr>
            <a:r>
              <a:rPr lang="de-DE" dirty="0"/>
              <a:t>„Grundsatz der Nichtöffentlichkeit“ – „abstrakte Vorgaben“ m.E. nicht zu streng, „typische Folgen“ dann bestandskräftig geklärt? (dazu Bärmann/</a:t>
            </a:r>
            <a:r>
              <a:rPr lang="de-DE" i="1" dirty="0"/>
              <a:t>Dötsch</a:t>
            </a:r>
            <a:r>
              <a:rPr lang="de-DE" dirty="0"/>
              <a:t>, § 23 Rn. 144) </a:t>
            </a:r>
          </a:p>
          <a:p>
            <a:pPr marL="742950" lvl="1" indent="-285750" algn="just">
              <a:buFont typeface="Arial" panose="020B0604020202020204" pitchFamily="34" charset="0"/>
              <a:buChar char="•"/>
            </a:pPr>
            <a:endParaRPr lang="de-DE" dirty="0"/>
          </a:p>
        </p:txBody>
      </p:sp>
    </p:spTree>
    <p:extLst>
      <p:ext uri="{BB962C8B-B14F-4D97-AF65-F5344CB8AC3E}">
        <p14:creationId xmlns:p14="http://schemas.microsoft.com/office/powerpoint/2010/main" val="495106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233142972"/>
              </p:ext>
            </p:extLst>
          </p:nvPr>
        </p:nvGraphicFramePr>
        <p:xfrm>
          <a:off x="3048000" y="-19050"/>
          <a:ext cx="6096000" cy="762064"/>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AG München v. 27.04.2022 – 1292 C 19128/21 WEG, BeckRS 2022, 31714 zu leicht modifizierten Verbands-Vorschlag – Folie 2</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304800" y="514350"/>
            <a:ext cx="9448800" cy="5078313"/>
          </a:xfrm>
          <a:prstGeom prst="rect">
            <a:avLst/>
          </a:prstGeom>
          <a:noFill/>
        </p:spPr>
        <p:txBody>
          <a:bodyPr wrap="square">
            <a:spAutoFit/>
          </a:bodyPr>
          <a:lstStyle/>
          <a:p>
            <a:pPr lvl="1" algn="just"/>
            <a:endParaRPr lang="de-DE" dirty="0"/>
          </a:p>
          <a:p>
            <a:pPr marL="742950" lvl="1" indent="-285750" algn="just">
              <a:buFont typeface="Arial" panose="020B0604020202020204" pitchFamily="34" charset="0"/>
              <a:buChar char="•"/>
            </a:pPr>
            <a:r>
              <a:rPr lang="de-DE" i="1" dirty="0"/>
              <a:t>"Jeglicher Übertragungsfehler - gleich auf wessen Verantwortungsbereich dieser beruht - hindert den Fortgang der Eigentümerversammlung nicht. Der Online-Teilnehmer ist für einen solchen Fall darauf verwiesen, sich von einer anwesenden Person vertreten zu lassen.“</a:t>
            </a:r>
          </a:p>
          <a:p>
            <a:pPr marL="1200150" lvl="2" indent="-285750" algn="just">
              <a:buFont typeface="Arial" panose="020B0604020202020204" pitchFamily="34" charset="0"/>
              <a:buChar char="•"/>
            </a:pPr>
            <a:endParaRPr lang="de-DE" dirty="0"/>
          </a:p>
          <a:p>
            <a:pPr marL="1200150" lvl="2" indent="-285750" algn="just">
              <a:buFont typeface="Arial" panose="020B0604020202020204" pitchFamily="34" charset="0"/>
              <a:buChar char="•"/>
            </a:pPr>
            <a:r>
              <a:rPr lang="de-DE" dirty="0"/>
              <a:t>Beschlusskompetenz zur Regelung von etwaigen „Fehlerfolgen“ für Beschlüsse mit Wirkung für das gerichtliche Verfahren ist </a:t>
            </a:r>
            <a:r>
              <a:rPr lang="de-DE" b="1" dirty="0"/>
              <a:t>sehr zweifelhaft </a:t>
            </a:r>
            <a:r>
              <a:rPr lang="de-DE" dirty="0"/>
              <a:t>(Bärmann/</a:t>
            </a:r>
            <a:r>
              <a:rPr lang="de-DE" i="1" dirty="0"/>
              <a:t>Dötsch</a:t>
            </a:r>
            <a:r>
              <a:rPr lang="de-DE" dirty="0"/>
              <a:t>, § 23 Rn. 151; Gegenschluss aus § 243 Abs. 3 S. 2 AktG mit Satzungsregelungskompetenz; siehe auch deutlich </a:t>
            </a:r>
            <a:r>
              <a:rPr lang="de-DE" i="1" dirty="0"/>
              <a:t>Skauradszun/Kolb</a:t>
            </a:r>
            <a:r>
              <a:rPr lang="de-DE" dirty="0"/>
              <a:t>, ZMR 2022, 933, 943)</a:t>
            </a:r>
          </a:p>
          <a:p>
            <a:pPr marL="1200150" lvl="2" indent="-285750" algn="just">
              <a:buFont typeface="Arial" panose="020B0604020202020204" pitchFamily="34" charset="0"/>
              <a:buChar char="•"/>
            </a:pPr>
            <a:r>
              <a:rPr lang="de-DE" dirty="0"/>
              <a:t>Aber ist das nicht nur eine </a:t>
            </a:r>
            <a:r>
              <a:rPr lang="de-DE" b="1" dirty="0"/>
              <a:t>„Weisung“ </a:t>
            </a:r>
            <a:r>
              <a:rPr lang="de-DE" dirty="0"/>
              <a:t>an den Verwalter zum praktischen Umgang mit technischen Problemen (zur Weisung ganz wichtig BGH v. </a:t>
            </a:r>
            <a:r>
              <a:rPr lang="en-US" dirty="0"/>
              <a:t>16.09.2022 – V ZR 69/21, ZWE 2023, 39 m. </a:t>
            </a:r>
            <a:r>
              <a:rPr lang="en-US" dirty="0" err="1"/>
              <a:t>Anm</a:t>
            </a:r>
            <a:r>
              <a:rPr lang="en-US" dirty="0"/>
              <a:t>. </a:t>
            </a:r>
            <a:r>
              <a:rPr lang="en-US" i="1" dirty="0"/>
              <a:t>Dötsch</a:t>
            </a:r>
            <a:r>
              <a:rPr lang="en-US" dirty="0"/>
              <a:t> - </a:t>
            </a:r>
            <a:r>
              <a:rPr lang="en-US" dirty="0" err="1"/>
              <a:t>Selbstbehalt</a:t>
            </a:r>
            <a:r>
              <a:rPr lang="en-US" dirty="0"/>
              <a:t>)</a:t>
            </a:r>
          </a:p>
          <a:p>
            <a:pPr marL="1200150" lvl="2" indent="-285750" algn="just">
              <a:buFont typeface="Arial" panose="020B0604020202020204" pitchFamily="34" charset="0"/>
              <a:buChar char="•"/>
            </a:pPr>
            <a:r>
              <a:rPr lang="en-US" dirty="0"/>
              <a:t>So </a:t>
            </a:r>
            <a:r>
              <a:rPr lang="en-US" dirty="0" err="1"/>
              <a:t>wohl</a:t>
            </a:r>
            <a:r>
              <a:rPr lang="en-US" dirty="0"/>
              <a:t> </a:t>
            </a:r>
            <a:r>
              <a:rPr lang="en-US" dirty="0" err="1"/>
              <a:t>auch</a:t>
            </a:r>
            <a:r>
              <a:rPr lang="en-US" dirty="0"/>
              <a:t> AG München </a:t>
            </a:r>
            <a:r>
              <a:rPr lang="en-US" dirty="0" err="1"/>
              <a:t>a.a.O</a:t>
            </a:r>
            <a:r>
              <a:rPr lang="en-US" dirty="0"/>
              <a:t>, das </a:t>
            </a:r>
            <a:r>
              <a:rPr lang="en-US" dirty="0" err="1"/>
              <a:t>nur</a:t>
            </a:r>
            <a:r>
              <a:rPr lang="en-US" dirty="0"/>
              <a:t> </a:t>
            </a:r>
            <a:r>
              <a:rPr lang="en-US" dirty="0" err="1"/>
              <a:t>eine</a:t>
            </a:r>
            <a:r>
              <a:rPr lang="en-US" dirty="0"/>
              <a:t> </a:t>
            </a:r>
            <a:r>
              <a:rPr lang="en-US" i="1" dirty="0"/>
              <a:t>“</a:t>
            </a:r>
            <a:r>
              <a:rPr lang="en-US" i="1" dirty="0" err="1"/>
              <a:t>Pflicht</a:t>
            </a:r>
            <a:r>
              <a:rPr lang="en-US" i="1" dirty="0"/>
              <a:t>” </a:t>
            </a:r>
            <a:r>
              <a:rPr lang="en-US" dirty="0"/>
              <a:t>des </a:t>
            </a:r>
            <a:r>
              <a:rPr lang="en-US" dirty="0" err="1"/>
              <a:t>Versammlungsleiters</a:t>
            </a:r>
            <a:r>
              <a:rPr lang="en-US" dirty="0"/>
              <a:t> </a:t>
            </a:r>
            <a:r>
              <a:rPr lang="de-DE" i="1" dirty="0"/>
              <a:t>„</a:t>
            </a:r>
            <a:r>
              <a:rPr lang="en-US" i="1" dirty="0" err="1"/>
              <a:t>zur</a:t>
            </a:r>
            <a:r>
              <a:rPr lang="en-US" i="1" dirty="0"/>
              <a:t> </a:t>
            </a:r>
            <a:r>
              <a:rPr lang="en-US" i="1" dirty="0" err="1"/>
              <a:t>Beendigung</a:t>
            </a:r>
            <a:r>
              <a:rPr lang="en-US" i="1" dirty="0"/>
              <a:t> der </a:t>
            </a:r>
            <a:r>
              <a:rPr lang="en-US" i="1" dirty="0" err="1"/>
              <a:t>Eigentümerversammlung</a:t>
            </a:r>
            <a:r>
              <a:rPr lang="en-US" i="1" dirty="0"/>
              <a:t>”</a:t>
            </a:r>
            <a:r>
              <a:rPr lang="en-US" dirty="0"/>
              <a:t> </a:t>
            </a:r>
            <a:r>
              <a:rPr lang="en-US" dirty="0" err="1"/>
              <a:t>prüft</a:t>
            </a:r>
            <a:endParaRPr lang="en-US" dirty="0"/>
          </a:p>
          <a:p>
            <a:pPr marL="1200150" lvl="2" indent="-285750" algn="just">
              <a:buFont typeface="Arial" panose="020B0604020202020204" pitchFamily="34" charset="0"/>
              <a:buChar char="•"/>
            </a:pPr>
            <a:r>
              <a:rPr lang="en-US" dirty="0">
                <a:solidFill>
                  <a:srgbClr val="FF0000"/>
                </a:solidFill>
              </a:rPr>
              <a:t>Die </a:t>
            </a:r>
            <a:r>
              <a:rPr lang="en-US" b="1" dirty="0">
                <a:solidFill>
                  <a:srgbClr val="FF0000"/>
                </a:solidFill>
              </a:rPr>
              <a:t>“</a:t>
            </a:r>
            <a:r>
              <a:rPr lang="en-US" b="1" dirty="0" err="1">
                <a:solidFill>
                  <a:srgbClr val="FF0000"/>
                </a:solidFill>
              </a:rPr>
              <a:t>Fehlerfolge</a:t>
            </a:r>
            <a:r>
              <a:rPr lang="en-US" b="1" dirty="0">
                <a:solidFill>
                  <a:srgbClr val="FF0000"/>
                </a:solidFill>
              </a:rPr>
              <a:t>” </a:t>
            </a:r>
            <a:r>
              <a:rPr lang="en-US" dirty="0" err="1">
                <a:solidFill>
                  <a:srgbClr val="FF0000"/>
                </a:solidFill>
              </a:rPr>
              <a:t>ist</a:t>
            </a:r>
            <a:r>
              <a:rPr lang="en-US" dirty="0">
                <a:solidFill>
                  <a:srgbClr val="FF0000"/>
                </a:solidFill>
              </a:rPr>
              <a:t> </a:t>
            </a:r>
            <a:r>
              <a:rPr lang="en-US" dirty="0" err="1">
                <a:solidFill>
                  <a:srgbClr val="FF0000"/>
                </a:solidFill>
              </a:rPr>
              <a:t>daher</a:t>
            </a:r>
            <a:r>
              <a:rPr lang="en-US" dirty="0">
                <a:solidFill>
                  <a:srgbClr val="FF0000"/>
                </a:solidFill>
              </a:rPr>
              <a:t> </a:t>
            </a:r>
            <a:r>
              <a:rPr lang="en-US" b="1" dirty="0" err="1">
                <a:solidFill>
                  <a:srgbClr val="FF0000"/>
                </a:solidFill>
              </a:rPr>
              <a:t>weiterhin</a:t>
            </a:r>
            <a:r>
              <a:rPr lang="en-US" b="1" dirty="0">
                <a:solidFill>
                  <a:srgbClr val="FF0000"/>
                </a:solidFill>
              </a:rPr>
              <a:t> </a:t>
            </a:r>
            <a:r>
              <a:rPr lang="en-US" b="1" dirty="0" err="1">
                <a:solidFill>
                  <a:srgbClr val="FF0000"/>
                </a:solidFill>
              </a:rPr>
              <a:t>bei</a:t>
            </a:r>
            <a:r>
              <a:rPr lang="en-US" b="1" dirty="0">
                <a:solidFill>
                  <a:srgbClr val="FF0000"/>
                </a:solidFill>
              </a:rPr>
              <a:t> </a:t>
            </a:r>
            <a:r>
              <a:rPr lang="en-US" b="1" dirty="0" err="1">
                <a:solidFill>
                  <a:srgbClr val="FF0000"/>
                </a:solidFill>
              </a:rPr>
              <a:t>Bedarf</a:t>
            </a:r>
            <a:r>
              <a:rPr lang="en-US" b="1" dirty="0">
                <a:solidFill>
                  <a:srgbClr val="FF0000"/>
                </a:solidFill>
              </a:rPr>
              <a:t> </a:t>
            </a:r>
            <a:r>
              <a:rPr lang="en-US" b="1" dirty="0" err="1">
                <a:solidFill>
                  <a:srgbClr val="FF0000"/>
                </a:solidFill>
              </a:rPr>
              <a:t>im</a:t>
            </a:r>
            <a:r>
              <a:rPr lang="en-US" b="1" dirty="0">
                <a:solidFill>
                  <a:srgbClr val="FF0000"/>
                </a:solidFill>
              </a:rPr>
              <a:t> </a:t>
            </a:r>
            <a:r>
              <a:rPr lang="en-US" b="1" dirty="0" err="1">
                <a:solidFill>
                  <a:srgbClr val="FF0000"/>
                </a:solidFill>
              </a:rPr>
              <a:t>Anfechtungsfall</a:t>
            </a:r>
            <a:r>
              <a:rPr lang="en-US" b="1" dirty="0">
                <a:solidFill>
                  <a:srgbClr val="FF0000"/>
                </a:solidFill>
              </a:rPr>
              <a:t> </a:t>
            </a:r>
            <a:r>
              <a:rPr lang="en-US" b="1" dirty="0" err="1">
                <a:solidFill>
                  <a:srgbClr val="FF0000"/>
                </a:solidFill>
              </a:rPr>
              <a:t>gerichtlich</a:t>
            </a:r>
            <a:r>
              <a:rPr lang="en-US" b="1" dirty="0">
                <a:solidFill>
                  <a:srgbClr val="FF0000"/>
                </a:solidFill>
              </a:rPr>
              <a:t> </a:t>
            </a:r>
            <a:r>
              <a:rPr lang="en-US" b="1" dirty="0" err="1">
                <a:solidFill>
                  <a:srgbClr val="FF0000"/>
                </a:solidFill>
              </a:rPr>
              <a:t>zu</a:t>
            </a:r>
            <a:r>
              <a:rPr lang="en-US" b="1" dirty="0">
                <a:solidFill>
                  <a:srgbClr val="FF0000"/>
                </a:solidFill>
              </a:rPr>
              <a:t> </a:t>
            </a:r>
            <a:r>
              <a:rPr lang="en-US" b="1" dirty="0" err="1">
                <a:solidFill>
                  <a:srgbClr val="FF0000"/>
                </a:solidFill>
              </a:rPr>
              <a:t>klären</a:t>
            </a:r>
            <a:r>
              <a:rPr lang="en-US" b="1" dirty="0">
                <a:solidFill>
                  <a:srgbClr val="FF0000"/>
                </a:solidFill>
              </a:rPr>
              <a:t> </a:t>
            </a:r>
            <a:r>
              <a:rPr lang="en-US" dirty="0">
                <a:solidFill>
                  <a:srgbClr val="FF0000"/>
                </a:solidFill>
              </a:rPr>
              <a:t>und dies </a:t>
            </a:r>
            <a:r>
              <a:rPr lang="en-US" dirty="0" err="1">
                <a:solidFill>
                  <a:srgbClr val="FF0000"/>
                </a:solidFill>
              </a:rPr>
              <a:t>wird</a:t>
            </a:r>
            <a:r>
              <a:rPr lang="en-US" dirty="0">
                <a:solidFill>
                  <a:srgbClr val="FF0000"/>
                </a:solidFill>
              </a:rPr>
              <a:t> </a:t>
            </a:r>
            <a:r>
              <a:rPr lang="en-US" dirty="0" err="1">
                <a:solidFill>
                  <a:srgbClr val="FF0000"/>
                </a:solidFill>
              </a:rPr>
              <a:t>vom</a:t>
            </a:r>
            <a:r>
              <a:rPr lang="en-US" dirty="0">
                <a:solidFill>
                  <a:srgbClr val="FF0000"/>
                </a:solidFill>
              </a:rPr>
              <a:t> </a:t>
            </a:r>
            <a:r>
              <a:rPr lang="en-US" dirty="0" err="1">
                <a:solidFill>
                  <a:srgbClr val="FF0000"/>
                </a:solidFill>
              </a:rPr>
              <a:t>Beschluss</a:t>
            </a:r>
            <a:r>
              <a:rPr lang="en-US" dirty="0">
                <a:solidFill>
                  <a:srgbClr val="FF0000"/>
                </a:solidFill>
              </a:rPr>
              <a:t> so </a:t>
            </a:r>
            <a:r>
              <a:rPr lang="en-US" dirty="0" err="1">
                <a:solidFill>
                  <a:srgbClr val="FF0000"/>
                </a:solidFill>
              </a:rPr>
              <a:t>auch</a:t>
            </a:r>
            <a:r>
              <a:rPr lang="en-US" dirty="0">
                <a:solidFill>
                  <a:srgbClr val="FF0000"/>
                </a:solidFill>
              </a:rPr>
              <a:t> gar </a:t>
            </a:r>
            <a:r>
              <a:rPr lang="en-US" dirty="0" err="1">
                <a:solidFill>
                  <a:srgbClr val="FF0000"/>
                </a:solidFill>
              </a:rPr>
              <a:t>nicht</a:t>
            </a:r>
            <a:r>
              <a:rPr lang="en-US" dirty="0">
                <a:solidFill>
                  <a:srgbClr val="FF0000"/>
                </a:solidFill>
              </a:rPr>
              <a:t> </a:t>
            </a:r>
            <a:r>
              <a:rPr lang="en-US" dirty="0" err="1">
                <a:solidFill>
                  <a:srgbClr val="FF0000"/>
                </a:solidFill>
              </a:rPr>
              <a:t>berührt</a:t>
            </a:r>
            <a:endParaRPr lang="en-US" dirty="0">
              <a:solidFill>
                <a:srgbClr val="FF0000"/>
              </a:solidFill>
            </a:endParaRPr>
          </a:p>
          <a:p>
            <a:pPr marL="1200150" lvl="2" indent="-285750" algn="just">
              <a:buFont typeface="Arial" panose="020B0604020202020204" pitchFamily="34" charset="0"/>
              <a:buChar char="•"/>
            </a:pPr>
            <a:endParaRPr lang="en-US" dirty="0"/>
          </a:p>
          <a:p>
            <a:pPr marL="1200150" lvl="2" indent="-285750" algn="just">
              <a:buFont typeface="Arial" panose="020B0604020202020204" pitchFamily="34" charset="0"/>
              <a:buChar char="•"/>
            </a:pPr>
            <a:endParaRPr lang="de-DE" dirty="0"/>
          </a:p>
        </p:txBody>
      </p:sp>
    </p:spTree>
    <p:extLst>
      <p:ext uri="{BB962C8B-B14F-4D97-AF65-F5344CB8AC3E}">
        <p14:creationId xmlns:p14="http://schemas.microsoft.com/office/powerpoint/2010/main" val="10843205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Überblick - Beschlussanfechtung</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3" name="Textfeld 2">
            <a:extLst>
              <a:ext uri="{FF2B5EF4-FFF2-40B4-BE49-F238E27FC236}">
                <a16:creationId xmlns:a16="http://schemas.microsoft.com/office/drawing/2014/main" id="{6B14F0C7-9521-5780-AA28-9428608566FF}"/>
              </a:ext>
            </a:extLst>
          </p:cNvPr>
          <p:cNvSpPr txBox="1"/>
          <p:nvPr/>
        </p:nvSpPr>
        <p:spPr>
          <a:xfrm>
            <a:off x="307749" y="1123950"/>
            <a:ext cx="2920017" cy="646331"/>
          </a:xfrm>
          <a:prstGeom prst="rect">
            <a:avLst/>
          </a:prstGeom>
          <a:solidFill>
            <a:srgbClr val="94B6D2"/>
          </a:solidFill>
        </p:spPr>
        <p:txBody>
          <a:bodyPr wrap="square" rtlCol="0">
            <a:spAutoFit/>
          </a:bodyPr>
          <a:lstStyle/>
          <a:p>
            <a:pPr algn="ctr"/>
            <a:r>
              <a:rPr lang="de-DE" b="1" dirty="0"/>
              <a:t>Beschluss </a:t>
            </a:r>
          </a:p>
          <a:p>
            <a:pPr algn="ctr"/>
            <a:r>
              <a:rPr lang="de-DE" b="1" dirty="0"/>
              <a:t>nach § 23 Abs. 1 S. 2 WEG</a:t>
            </a:r>
          </a:p>
        </p:txBody>
      </p:sp>
      <p:sp>
        <p:nvSpPr>
          <p:cNvPr id="4" name="Textfeld 3">
            <a:extLst>
              <a:ext uri="{FF2B5EF4-FFF2-40B4-BE49-F238E27FC236}">
                <a16:creationId xmlns:a16="http://schemas.microsoft.com/office/drawing/2014/main" id="{18605F0B-2210-F1F5-0F86-3188244082A0}"/>
              </a:ext>
            </a:extLst>
          </p:cNvPr>
          <p:cNvSpPr txBox="1"/>
          <p:nvPr/>
        </p:nvSpPr>
        <p:spPr>
          <a:xfrm>
            <a:off x="5867400" y="846950"/>
            <a:ext cx="3042783" cy="1200329"/>
          </a:xfrm>
          <a:prstGeom prst="rect">
            <a:avLst/>
          </a:prstGeom>
          <a:solidFill>
            <a:srgbClr val="94B6D2"/>
          </a:solidFill>
        </p:spPr>
        <p:txBody>
          <a:bodyPr wrap="square" rtlCol="0">
            <a:spAutoFit/>
          </a:bodyPr>
          <a:lstStyle/>
          <a:p>
            <a:pPr algn="ctr"/>
            <a:r>
              <a:rPr lang="de-DE" b="1" dirty="0"/>
              <a:t>„Sachbeschluss“ </a:t>
            </a:r>
          </a:p>
          <a:p>
            <a:pPr algn="ctr"/>
            <a:r>
              <a:rPr lang="de-DE" b="1" dirty="0"/>
              <a:t>auf „Basis“ des </a:t>
            </a:r>
          </a:p>
          <a:p>
            <a:pPr algn="ctr"/>
            <a:r>
              <a:rPr lang="de-DE" b="1" dirty="0"/>
              <a:t>§ 23 Abs. 1 S. 2 WEG-</a:t>
            </a:r>
          </a:p>
          <a:p>
            <a:pPr algn="ctr"/>
            <a:r>
              <a:rPr lang="de-DE" b="1" dirty="0"/>
              <a:t>Beschlusses</a:t>
            </a:r>
          </a:p>
        </p:txBody>
      </p:sp>
      <p:sp>
        <p:nvSpPr>
          <p:cNvPr id="6" name="Pfeil: nach rechts 5">
            <a:extLst>
              <a:ext uri="{FF2B5EF4-FFF2-40B4-BE49-F238E27FC236}">
                <a16:creationId xmlns:a16="http://schemas.microsoft.com/office/drawing/2014/main" id="{C972034A-7D88-3EFB-6C5C-D509FFC6B3B2}"/>
              </a:ext>
            </a:extLst>
          </p:cNvPr>
          <p:cNvSpPr/>
          <p:nvPr/>
        </p:nvSpPr>
        <p:spPr>
          <a:xfrm>
            <a:off x="3352799" y="1183987"/>
            <a:ext cx="2645531" cy="526256"/>
          </a:xfrm>
          <a:prstGeom prst="rightArrow">
            <a:avLst/>
          </a:prstGeom>
          <a:solidFill>
            <a:srgbClr val="DD8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DAD2FC9-8DB4-137E-6A58-2C896CE786A6}"/>
              </a:ext>
            </a:extLst>
          </p:cNvPr>
          <p:cNvSpPr txBox="1"/>
          <p:nvPr/>
        </p:nvSpPr>
        <p:spPr>
          <a:xfrm>
            <a:off x="5880911" y="2047279"/>
            <a:ext cx="3029272" cy="2893100"/>
          </a:xfrm>
          <a:prstGeom prst="rect">
            <a:avLst/>
          </a:prstGeom>
          <a:noFill/>
          <a:ln>
            <a:solidFill>
              <a:srgbClr val="94B6D2"/>
            </a:solidFill>
          </a:ln>
        </p:spPr>
        <p:txBody>
          <a:bodyPr wrap="square" rtlCol="0">
            <a:spAutoFit/>
          </a:bodyPr>
          <a:lstStyle/>
          <a:p>
            <a:pPr marL="285750" indent="-285750">
              <a:buFont typeface="Arial" panose="020B0604020202020204" pitchFamily="34" charset="0"/>
              <a:buChar char="•"/>
            </a:pPr>
            <a:r>
              <a:rPr lang="de-DE" sz="1400" u="sng" dirty="0"/>
              <a:t>Beschlusskompetenz</a:t>
            </a:r>
            <a:r>
              <a:rPr lang="de-DE" sz="1400" dirty="0"/>
              <a:t> aus allgemeinen Regeln und zudem § 23 Abs. 1 S. 2 WEG-Beschluss als „Basis“</a:t>
            </a:r>
          </a:p>
          <a:p>
            <a:pPr marL="285750" indent="-285750">
              <a:buFont typeface="Arial" panose="020B0604020202020204" pitchFamily="34" charset="0"/>
              <a:buChar char="•"/>
            </a:pPr>
            <a:r>
              <a:rPr lang="de-DE" sz="1400" u="sng" dirty="0"/>
              <a:t>Formell</a:t>
            </a:r>
            <a:r>
              <a:rPr lang="de-DE" sz="1400" dirty="0"/>
              <a:t> ordnungsgemäß? – hier gelten die allgemeinen Regeln, zudem wegen Online-Möglichkeit in Ladung </a:t>
            </a:r>
            <a:r>
              <a:rPr lang="de-DE" sz="1400" u="sng" dirty="0"/>
              <a:t>„vorsorgen“ </a:t>
            </a:r>
            <a:r>
              <a:rPr lang="de-DE" sz="1400" dirty="0"/>
              <a:t>und Zugang eröffnen (Bärmann/</a:t>
            </a:r>
            <a:r>
              <a:rPr lang="de-DE" sz="1400" i="1" dirty="0"/>
              <a:t>Dötsch</a:t>
            </a:r>
            <a:r>
              <a:rPr lang="de-DE" sz="1400" dirty="0"/>
              <a:t>, § 23 Rn. 147) – sonst wie Nichtladung!</a:t>
            </a:r>
          </a:p>
          <a:p>
            <a:pPr marL="285750" indent="-285750">
              <a:buFont typeface="Arial" panose="020B0604020202020204" pitchFamily="34" charset="0"/>
              <a:buChar char="•"/>
            </a:pPr>
            <a:r>
              <a:rPr lang="de-DE" sz="1400" u="sng" dirty="0"/>
              <a:t>Materiell</a:t>
            </a:r>
            <a:r>
              <a:rPr lang="de-DE" sz="1400" dirty="0"/>
              <a:t> ordnungsgemäß? – hier gelten die allgemeinen Regeln</a:t>
            </a:r>
          </a:p>
          <a:p>
            <a:r>
              <a:rPr lang="de-DE" sz="1400" dirty="0"/>
              <a:t> </a:t>
            </a:r>
          </a:p>
        </p:txBody>
      </p:sp>
      <p:grpSp>
        <p:nvGrpSpPr>
          <p:cNvPr id="19" name="Gruppieren 18">
            <a:extLst>
              <a:ext uri="{FF2B5EF4-FFF2-40B4-BE49-F238E27FC236}">
                <a16:creationId xmlns:a16="http://schemas.microsoft.com/office/drawing/2014/main" id="{C601E5FB-7592-850E-542E-7C4671D2C527}"/>
              </a:ext>
            </a:extLst>
          </p:cNvPr>
          <p:cNvGrpSpPr/>
          <p:nvPr/>
        </p:nvGrpSpPr>
        <p:grpSpPr>
          <a:xfrm>
            <a:off x="41220" y="2877691"/>
            <a:ext cx="5867400" cy="646331"/>
            <a:chOff x="41220" y="2877691"/>
            <a:chExt cx="5867400" cy="646331"/>
          </a:xfrm>
        </p:grpSpPr>
        <p:sp>
          <p:nvSpPr>
            <p:cNvPr id="9" name="Pfeil: nach rechts 8">
              <a:extLst>
                <a:ext uri="{FF2B5EF4-FFF2-40B4-BE49-F238E27FC236}">
                  <a16:creationId xmlns:a16="http://schemas.microsoft.com/office/drawing/2014/main" id="{8CD2A11D-943C-3F28-6454-FA983DE37ABD}"/>
                </a:ext>
              </a:extLst>
            </p:cNvPr>
            <p:cNvSpPr/>
            <p:nvPr/>
          </p:nvSpPr>
          <p:spPr>
            <a:xfrm>
              <a:off x="41220" y="2877691"/>
              <a:ext cx="5867400" cy="646331"/>
            </a:xfrm>
            <a:prstGeom prst="rightArrow">
              <a:avLst/>
            </a:prstGeom>
            <a:solidFill>
              <a:srgbClr val="94B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03354DCE-6468-B75B-A9B6-A08010FC4EFD}"/>
                </a:ext>
              </a:extLst>
            </p:cNvPr>
            <p:cNvSpPr txBox="1"/>
            <p:nvPr/>
          </p:nvSpPr>
          <p:spPr>
            <a:xfrm>
              <a:off x="233817" y="3016190"/>
              <a:ext cx="4237955" cy="369332"/>
            </a:xfrm>
            <a:prstGeom prst="rect">
              <a:avLst/>
            </a:prstGeom>
            <a:noFill/>
          </p:spPr>
          <p:txBody>
            <a:bodyPr wrap="none" rtlCol="0">
              <a:spAutoFit/>
            </a:bodyPr>
            <a:lstStyle/>
            <a:p>
              <a:r>
                <a:rPr lang="de-DE" b="1" dirty="0">
                  <a:solidFill>
                    <a:schemeClr val="bg1"/>
                  </a:solidFill>
                </a:rPr>
                <a:t>Hier dann speziell: „technische Probleme“ </a:t>
              </a:r>
            </a:p>
          </p:txBody>
        </p:sp>
      </p:grpSp>
      <p:grpSp>
        <p:nvGrpSpPr>
          <p:cNvPr id="21" name="Gruppieren 20">
            <a:extLst>
              <a:ext uri="{FF2B5EF4-FFF2-40B4-BE49-F238E27FC236}">
                <a16:creationId xmlns:a16="http://schemas.microsoft.com/office/drawing/2014/main" id="{547F2A6E-7996-9069-FCED-5DAF74B838F8}"/>
              </a:ext>
            </a:extLst>
          </p:cNvPr>
          <p:cNvGrpSpPr/>
          <p:nvPr/>
        </p:nvGrpSpPr>
        <p:grpSpPr>
          <a:xfrm>
            <a:off x="41220" y="4114789"/>
            <a:ext cx="5867400" cy="646331"/>
            <a:chOff x="41220" y="4114789"/>
            <a:chExt cx="5867400" cy="646331"/>
          </a:xfrm>
        </p:grpSpPr>
        <p:sp>
          <p:nvSpPr>
            <p:cNvPr id="11" name="Pfeil: nach rechts 10">
              <a:extLst>
                <a:ext uri="{FF2B5EF4-FFF2-40B4-BE49-F238E27FC236}">
                  <a16:creationId xmlns:a16="http://schemas.microsoft.com/office/drawing/2014/main" id="{D3C19259-383B-D8DE-7BB4-0AC2829EA802}"/>
                </a:ext>
              </a:extLst>
            </p:cNvPr>
            <p:cNvSpPr/>
            <p:nvPr/>
          </p:nvSpPr>
          <p:spPr>
            <a:xfrm>
              <a:off x="41220" y="4114789"/>
              <a:ext cx="5867400" cy="646331"/>
            </a:xfrm>
            <a:prstGeom prst="rightArrow">
              <a:avLst/>
            </a:prstGeom>
            <a:solidFill>
              <a:srgbClr val="94B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a:extLst>
                <a:ext uri="{FF2B5EF4-FFF2-40B4-BE49-F238E27FC236}">
                  <a16:creationId xmlns:a16="http://schemas.microsoft.com/office/drawing/2014/main" id="{1A110D7B-3229-E846-5F48-ADA8A77403ED}"/>
                </a:ext>
              </a:extLst>
            </p:cNvPr>
            <p:cNvSpPr txBox="1"/>
            <p:nvPr/>
          </p:nvSpPr>
          <p:spPr>
            <a:xfrm>
              <a:off x="307749" y="4253288"/>
              <a:ext cx="5407506" cy="369332"/>
            </a:xfrm>
            <a:prstGeom prst="rect">
              <a:avLst/>
            </a:prstGeom>
            <a:noFill/>
          </p:spPr>
          <p:txBody>
            <a:bodyPr wrap="none" rtlCol="0">
              <a:spAutoFit/>
            </a:bodyPr>
            <a:lstStyle/>
            <a:p>
              <a:r>
                <a:rPr lang="de-DE" b="1" dirty="0">
                  <a:solidFill>
                    <a:schemeClr val="bg1"/>
                  </a:solidFill>
                </a:rPr>
                <a:t>„technische Probleme“ und Willensbildung/Ermessen?</a:t>
              </a:r>
            </a:p>
          </p:txBody>
        </p:sp>
      </p:grpSp>
    </p:spTree>
    <p:extLst>
      <p:ext uri="{BB962C8B-B14F-4D97-AF65-F5344CB8AC3E}">
        <p14:creationId xmlns:p14="http://schemas.microsoft.com/office/powerpoint/2010/main" val="3189820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3877476836"/>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Technische Probleme – Folie 1</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0" y="590550"/>
            <a:ext cx="9144000" cy="5355312"/>
          </a:xfrm>
          <a:prstGeom prst="rect">
            <a:avLst/>
          </a:prstGeom>
          <a:noFill/>
        </p:spPr>
        <p:txBody>
          <a:bodyPr wrap="square">
            <a:spAutoFit/>
          </a:bodyPr>
          <a:lstStyle/>
          <a:p>
            <a:pPr marL="742950" lvl="1" indent="-285750" algn="just">
              <a:buFont typeface="Arial" panose="020B0604020202020204" pitchFamily="34" charset="0"/>
              <a:buChar char="•"/>
            </a:pPr>
            <a:r>
              <a:rPr lang="de-DE" b="1" dirty="0"/>
              <a:t>Keine Regelung im WEG</a:t>
            </a:r>
          </a:p>
          <a:p>
            <a:pPr marL="742950" lvl="1" indent="-285750" algn="just">
              <a:buFont typeface="Arial" panose="020B0604020202020204" pitchFamily="34" charset="0"/>
              <a:buChar char="•"/>
            </a:pPr>
            <a:r>
              <a:rPr lang="de-DE" b="1" dirty="0"/>
              <a:t>§ 243 Abs. 3 AktG:</a:t>
            </a:r>
            <a:r>
              <a:rPr lang="de-DE" i="1" dirty="0"/>
              <a:t> </a:t>
            </a:r>
          </a:p>
          <a:p>
            <a:pPr lvl="2" algn="just"/>
            <a:r>
              <a:rPr lang="de-DE" i="1" dirty="0">
                <a:highlight>
                  <a:srgbClr val="94B6D2"/>
                </a:highlight>
              </a:rPr>
              <a:t>„Die Anfechtung kann nicht gestützt werden</a:t>
            </a:r>
          </a:p>
          <a:p>
            <a:pPr lvl="2" algn="just"/>
            <a:r>
              <a:rPr lang="de-DE" i="1" dirty="0">
                <a:highlight>
                  <a:srgbClr val="94B6D2"/>
                </a:highlight>
              </a:rPr>
              <a:t>1.auf die durch eine technische Störung verursachte Verletzung von Rechten, die …. auf elektronischem Wege wahrgenommen worden sind,</a:t>
            </a:r>
          </a:p>
          <a:p>
            <a:pPr lvl="2" algn="just"/>
            <a:r>
              <a:rPr lang="de-DE" i="1" dirty="0">
                <a:highlight>
                  <a:srgbClr val="94B6D2"/>
                </a:highlight>
              </a:rPr>
              <a:t>2.auf die durch eine technische Störung verursachte Verletzung von Rechten, die …auf elektronischem Wege wahrgenommen worden sind (…)</a:t>
            </a:r>
          </a:p>
          <a:p>
            <a:pPr lvl="2" algn="just"/>
            <a:r>
              <a:rPr lang="de-DE" i="1" dirty="0">
                <a:highlight>
                  <a:srgbClr val="94B6D2"/>
                </a:highlight>
              </a:rPr>
              <a:t>Eine Anfechtung kann auf die durch eine technische Störung verursachte Verletzung von Rechten aus Satz 1 Nummer 1 und 2 sowie … nur gestützt werden, wenn der Gesellschaft grobe Fahrlässigkeit oder Vorsatz vorzuwerfen ist; in der Satzung kann ein strengerer Verschuldensmaßstab bestimmt werden.“</a:t>
            </a:r>
          </a:p>
          <a:p>
            <a:pPr marL="1200150" lvl="2" indent="-285750" algn="just">
              <a:buFont typeface="Arial" panose="020B0604020202020204" pitchFamily="34" charset="0"/>
              <a:buChar char="•"/>
            </a:pPr>
            <a:endParaRPr lang="de-DE" u="sng" dirty="0"/>
          </a:p>
          <a:p>
            <a:pPr marL="1200150" lvl="2" indent="-285750" algn="just">
              <a:buFont typeface="Arial" panose="020B0604020202020204" pitchFamily="34" charset="0"/>
              <a:buChar char="•"/>
            </a:pPr>
            <a:r>
              <a:rPr lang="de-DE" u="sng" dirty="0"/>
              <a:t>hM: </a:t>
            </a:r>
            <a:r>
              <a:rPr lang="de-DE" dirty="0"/>
              <a:t>Keine Analogie (</a:t>
            </a:r>
            <a:r>
              <a:rPr lang="de-DE" dirty="0" err="1"/>
              <a:t>str.</a:t>
            </a:r>
            <a:r>
              <a:rPr lang="de-DE" dirty="0"/>
              <a:t>, Bärmann/</a:t>
            </a:r>
            <a:r>
              <a:rPr lang="de-DE" i="1" dirty="0"/>
              <a:t>Dötsch</a:t>
            </a:r>
            <a:r>
              <a:rPr lang="de-DE" dirty="0"/>
              <a:t>, § 23 Rn. 151 m.w.N.)</a:t>
            </a:r>
          </a:p>
          <a:p>
            <a:pPr marL="742950" lvl="1" indent="-285750" algn="just">
              <a:buFont typeface="Arial" panose="020B0604020202020204" pitchFamily="34" charset="0"/>
              <a:buChar char="•"/>
            </a:pPr>
            <a:endParaRPr lang="de-DE" b="1" dirty="0"/>
          </a:p>
          <a:p>
            <a:pPr marL="742950" lvl="1" indent="-285750" algn="just">
              <a:buFont typeface="Arial" panose="020B0604020202020204" pitchFamily="34" charset="0"/>
              <a:buChar char="•"/>
            </a:pPr>
            <a:r>
              <a:rPr lang="de-DE" b="1" dirty="0"/>
              <a:t>„Allgemeine Grundsätze“ – was auch immer das heißen soll (dazu gleich) – wird bisher meist eher bei </a:t>
            </a:r>
            <a:r>
              <a:rPr lang="de-DE" b="1" u="sng" dirty="0"/>
              <a:t>formellen</a:t>
            </a:r>
            <a:r>
              <a:rPr lang="de-DE" b="1" dirty="0"/>
              <a:t> Beschlussmängeln thematisiert</a:t>
            </a:r>
          </a:p>
          <a:p>
            <a:pPr marL="742950" lvl="1" indent="-285750" algn="just">
              <a:buFont typeface="Arial" panose="020B0604020202020204" pitchFamily="34" charset="0"/>
              <a:buChar char="•"/>
            </a:pPr>
            <a:endParaRPr lang="de-DE" dirty="0"/>
          </a:p>
          <a:p>
            <a:pPr marL="1200150" lvl="2" indent="-285750" algn="just">
              <a:buFont typeface="Arial" panose="020B0604020202020204" pitchFamily="34" charset="0"/>
              <a:buChar char="•"/>
            </a:pPr>
            <a:endParaRPr lang="en-US" dirty="0"/>
          </a:p>
          <a:p>
            <a:pPr marL="1200150" lvl="2" indent="-285750" algn="just">
              <a:buFont typeface="Arial" panose="020B0604020202020204" pitchFamily="34" charset="0"/>
              <a:buChar char="•"/>
            </a:pPr>
            <a:endParaRPr lang="de-DE" dirty="0"/>
          </a:p>
        </p:txBody>
      </p:sp>
    </p:spTree>
    <p:extLst>
      <p:ext uri="{BB962C8B-B14F-4D97-AF65-F5344CB8AC3E}">
        <p14:creationId xmlns:p14="http://schemas.microsoft.com/office/powerpoint/2010/main" val="1047632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3156273349"/>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Technische Probleme – Folie 2</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11" name="Textfeld 10">
            <a:extLst>
              <a:ext uri="{FF2B5EF4-FFF2-40B4-BE49-F238E27FC236}">
                <a16:creationId xmlns:a16="http://schemas.microsoft.com/office/drawing/2014/main" id="{DDEF5AC4-E30E-09BE-70C8-F5E72291B465}"/>
              </a:ext>
            </a:extLst>
          </p:cNvPr>
          <p:cNvSpPr txBox="1"/>
          <p:nvPr/>
        </p:nvSpPr>
        <p:spPr>
          <a:xfrm>
            <a:off x="0" y="590550"/>
            <a:ext cx="9144000" cy="5632311"/>
          </a:xfrm>
          <a:prstGeom prst="rect">
            <a:avLst/>
          </a:prstGeom>
          <a:noFill/>
        </p:spPr>
        <p:txBody>
          <a:bodyPr wrap="square">
            <a:spAutoFit/>
          </a:bodyPr>
          <a:lstStyle/>
          <a:p>
            <a:pPr marL="742950" lvl="1" indent="-285750" algn="just">
              <a:buFont typeface="Arial" panose="020B0604020202020204" pitchFamily="34" charset="0"/>
              <a:buChar char="•"/>
            </a:pPr>
            <a:r>
              <a:rPr lang="de-DE" b="1" dirty="0"/>
              <a:t>Einfach: „Vorsatz“-Fälle </a:t>
            </a:r>
            <a:r>
              <a:rPr lang="de-DE" dirty="0"/>
              <a:t>mit schwerem Eingriff in Mitgliedschaftsrechte = Ohne Kausalitätsprüfung jedenfalls anfechtbar (Relevanztheorie), wenn nicht sogar nichtig („bewusstes Rausklicken“)</a:t>
            </a:r>
          </a:p>
          <a:p>
            <a:pPr marL="742950" lvl="1" indent="-285750" algn="just">
              <a:buFont typeface="Arial" panose="020B0604020202020204" pitchFamily="34" charset="0"/>
              <a:buChar char="•"/>
            </a:pPr>
            <a:r>
              <a:rPr lang="de-DE" b="1" dirty="0"/>
              <a:t>Sonst: „Sphärentheorie“ </a:t>
            </a:r>
            <a:r>
              <a:rPr lang="de-DE" dirty="0"/>
              <a:t>(Bärmann/</a:t>
            </a:r>
            <a:r>
              <a:rPr lang="de-DE" i="1" dirty="0"/>
              <a:t>Dötsch</a:t>
            </a:r>
            <a:r>
              <a:rPr lang="de-DE" dirty="0"/>
              <a:t>, § 23 Rn. 152 ff. m.w.N.)</a:t>
            </a:r>
          </a:p>
          <a:p>
            <a:pPr marL="1200150" lvl="2" indent="-285750" algn="just">
              <a:buFont typeface="Arial" panose="020B0604020202020204" pitchFamily="34" charset="0"/>
              <a:buChar char="•"/>
            </a:pPr>
            <a:r>
              <a:rPr lang="de-DE" b="1" dirty="0"/>
              <a:t>Ursache bei WE = Kein Anfechtungsgrund</a:t>
            </a:r>
          </a:p>
          <a:p>
            <a:pPr marL="1657350" lvl="3" indent="-285750" algn="just">
              <a:buFont typeface="Arial" panose="020B0604020202020204" pitchFamily="34" charset="0"/>
              <a:buChar char="•"/>
            </a:pPr>
            <a:r>
              <a:rPr lang="de-DE" dirty="0"/>
              <a:t>Problem 1: Technische Inkompatibilitäten durch Information und Anbieten der „Testschaltung“ mit zeitlichem Abstand (Umentscheiden zur Präsenzteilnahme) „aushebeln“ – Fürsorgepflicht der GdWE?</a:t>
            </a:r>
          </a:p>
          <a:p>
            <a:pPr marL="1657350" lvl="3" indent="-285750" algn="just">
              <a:buFont typeface="Arial" panose="020B0604020202020204" pitchFamily="34" charset="0"/>
              <a:buChar char="•"/>
            </a:pPr>
            <a:r>
              <a:rPr lang="de-DE" dirty="0"/>
              <a:t>„Nachfrageobliegenheit“ des Versammlungsleiters bei Verschwinden eines Teilnehmers? – Notfallhandynummer als „kölsche Lösung“?</a:t>
            </a:r>
          </a:p>
          <a:p>
            <a:pPr marL="1200150" lvl="2" indent="-285750" algn="just">
              <a:buFont typeface="Arial" panose="020B0604020202020204" pitchFamily="34" charset="0"/>
              <a:buChar char="•"/>
            </a:pPr>
            <a:r>
              <a:rPr lang="de-DE" b="1" dirty="0"/>
              <a:t>Ursache bei GdWE </a:t>
            </a:r>
            <a:r>
              <a:rPr lang="de-DE" dirty="0"/>
              <a:t>(mit Zurechnung Verwalter über § 31 BGB) </a:t>
            </a:r>
            <a:r>
              <a:rPr lang="de-DE" b="1" dirty="0"/>
              <a:t>= Anfechtungsgrund</a:t>
            </a:r>
            <a:r>
              <a:rPr lang="de-DE" dirty="0"/>
              <a:t>, dies auch bei </a:t>
            </a:r>
            <a:r>
              <a:rPr lang="de-DE" b="1" dirty="0"/>
              <a:t>fehlendem </a:t>
            </a:r>
            <a:r>
              <a:rPr lang="de-DE" b="1" dirty="0" err="1"/>
              <a:t>Vertretenmüssen</a:t>
            </a:r>
            <a:r>
              <a:rPr lang="de-DE" b="1" dirty="0"/>
              <a:t> </a:t>
            </a:r>
            <a:r>
              <a:rPr lang="de-DE" dirty="0"/>
              <a:t>(anders als im AktG), bei </a:t>
            </a:r>
            <a:r>
              <a:rPr lang="de-DE" b="1" dirty="0"/>
              <a:t>formellen Mängeln </a:t>
            </a:r>
            <a:r>
              <a:rPr lang="de-DE" dirty="0"/>
              <a:t>nach hM ggf. </a:t>
            </a:r>
            <a:r>
              <a:rPr lang="de-DE" b="1" dirty="0"/>
              <a:t>Kausalitätsprüfung (AA Relevanztheorie)</a:t>
            </a:r>
          </a:p>
          <a:p>
            <a:pPr marL="1657350" lvl="3" indent="-285750" algn="just">
              <a:buFont typeface="Arial" panose="020B0604020202020204" pitchFamily="34" charset="0"/>
              <a:buChar char="•"/>
            </a:pPr>
            <a:r>
              <a:rPr lang="de-DE" b="1" dirty="0"/>
              <a:t>Problem 1: </a:t>
            </a:r>
            <a:r>
              <a:rPr lang="de-DE" b="1" dirty="0" err="1"/>
              <a:t>Unterbrechnung</a:t>
            </a:r>
            <a:r>
              <a:rPr lang="de-DE" b="1" dirty="0"/>
              <a:t> WEVers zur Behebung nur mit festen Zeitangaben (BGH v. 08.07.2016 - V ZR 261/15 , ZWE 2017, 45)?</a:t>
            </a:r>
          </a:p>
          <a:p>
            <a:pPr marL="1657350" lvl="3" indent="-285750" algn="just">
              <a:buFont typeface="Arial" panose="020B0604020202020204" pitchFamily="34" charset="0"/>
              <a:buChar char="•"/>
            </a:pPr>
            <a:r>
              <a:rPr lang="de-DE" b="1" dirty="0"/>
              <a:t>Problem 2: Technik vom Drittanbieter?</a:t>
            </a:r>
          </a:p>
          <a:p>
            <a:pPr marL="742950" lvl="1" indent="-285750" algn="just">
              <a:buFont typeface="Arial" panose="020B0604020202020204" pitchFamily="34" charset="0"/>
              <a:buChar char="•"/>
            </a:pPr>
            <a:endParaRPr lang="de-DE" b="1" dirty="0"/>
          </a:p>
          <a:p>
            <a:pPr marL="742950" lvl="1" indent="-285750" algn="just">
              <a:buFont typeface="Arial" panose="020B0604020202020204" pitchFamily="34" charset="0"/>
              <a:buChar char="•"/>
            </a:pPr>
            <a:endParaRPr lang="de-DE" dirty="0"/>
          </a:p>
          <a:p>
            <a:pPr marL="1200150" lvl="2" indent="-285750" algn="just">
              <a:buFont typeface="Arial" panose="020B0604020202020204" pitchFamily="34" charset="0"/>
              <a:buChar char="•"/>
            </a:pPr>
            <a:endParaRPr lang="en-US" dirty="0"/>
          </a:p>
          <a:p>
            <a:pPr marL="1200150" lvl="2" indent="-285750" algn="just">
              <a:buFont typeface="Arial" panose="020B0604020202020204" pitchFamily="34" charset="0"/>
              <a:buChar char="•"/>
            </a:pPr>
            <a:endParaRPr lang="de-DE" dirty="0"/>
          </a:p>
        </p:txBody>
      </p:sp>
    </p:spTree>
    <p:extLst>
      <p:ext uri="{BB962C8B-B14F-4D97-AF65-F5344CB8AC3E}">
        <p14:creationId xmlns:p14="http://schemas.microsoft.com/office/powerpoint/2010/main" val="204019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
          <p:cNvGraphicFramePr>
            <a:graphicFrameLocks noGrp="1"/>
          </p:cNvGraphicFramePr>
          <p:nvPr>
            <p:extLst>
              <p:ext uri="{D42A27DB-BD31-4B8C-83A1-F6EECF244321}">
                <p14:modId xmlns:p14="http://schemas.microsoft.com/office/powerpoint/2010/main" val="2339360640"/>
              </p:ext>
            </p:extLst>
          </p:nvPr>
        </p:nvGraphicFramePr>
        <p:xfrm>
          <a:off x="3048000" y="-19050"/>
          <a:ext cx="6096000" cy="526256"/>
        </p:xfrm>
        <a:graphic>
          <a:graphicData uri="http://schemas.openxmlformats.org/drawingml/2006/table">
            <a:tbl>
              <a:tblPr/>
              <a:tblGrid>
                <a:gridCol w="1768475">
                  <a:extLst>
                    <a:ext uri="{9D8B030D-6E8A-4147-A177-3AD203B41FA5}">
                      <a16:colId xmlns:a16="http://schemas.microsoft.com/office/drawing/2014/main" val="20000"/>
                    </a:ext>
                  </a:extLst>
                </a:gridCol>
                <a:gridCol w="4327525">
                  <a:extLst>
                    <a:ext uri="{9D8B030D-6E8A-4147-A177-3AD203B41FA5}">
                      <a16:colId xmlns:a16="http://schemas.microsoft.com/office/drawing/2014/main" val="20001"/>
                    </a:ext>
                  </a:extLst>
                </a:gridCol>
              </a:tblGrid>
              <a:tr h="5262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de-DE" sz="1200" b="0" i="0" u="none" strike="noStrike" cap="none" normalizeH="0" baseline="0" dirty="0">
                        <a:ln>
                          <a:noFill/>
                        </a:ln>
                        <a:solidFill>
                          <a:srgbClr val="FFFFFF"/>
                        </a:solidFill>
                        <a:effectLst/>
                        <a:latin typeface="Tahoma" charset="0"/>
                        <a:ea typeface="ＭＳ Ｐゴシック" charset="0"/>
                        <a:cs typeface="Tahoma" charset="0"/>
                      </a:endParaRPr>
                    </a:p>
                  </a:txBody>
                  <a:tcPr marL="73025" marR="73025" marT="0" marB="0" anchor="ctr" horzOverflow="overflow">
                    <a:lnL>
                      <a:noFill/>
                    </a:lnL>
                    <a:lnR w="76200" cap="flat" cmpd="sng" algn="ctr">
                      <a:solidFill>
                        <a:srgbClr val="FFFFFF"/>
                      </a:solidFill>
                      <a:prstDash val="solid"/>
                      <a:round/>
                      <a:headEnd type="none" w="med" len="med"/>
                      <a:tailEnd type="none" w="med" len="med"/>
                    </a:lnR>
                    <a:lnT>
                      <a:noFill/>
                    </a:lnT>
                    <a:lnB>
                      <a:noFill/>
                    </a:lnB>
                    <a:lnTlToBr>
                      <a:noFill/>
                    </a:lnTlToBr>
                    <a:lnBlToTr>
                      <a:noFill/>
                    </a:lnBlToTr>
                    <a:solidFill>
                      <a:srgbClr val="DD804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de-DE" sz="1500" b="0" i="0" u="none" strike="noStrike" cap="none" normalizeH="0" baseline="0" dirty="0">
                          <a:ln>
                            <a:noFill/>
                          </a:ln>
                          <a:solidFill>
                            <a:srgbClr val="FFFFFF"/>
                          </a:solidFill>
                          <a:effectLst/>
                          <a:latin typeface="Tahoma" charset="0"/>
                          <a:ea typeface="ＭＳ Ｐゴシック" charset="0"/>
                          <a:cs typeface="Tahoma" charset="0"/>
                        </a:rPr>
                        <a:t>Wer beauftragt wen?</a:t>
                      </a:r>
                    </a:p>
                  </a:txBody>
                  <a:tcPr marL="137160" marR="73025" marT="0" marB="0" anchor="ctr" horzOverflow="overflow">
                    <a:lnL w="76200" cap="flat" cmpd="sng" algn="ctr">
                      <a:solidFill>
                        <a:srgbClr val="FFFFFF"/>
                      </a:solidFill>
                      <a:prstDash val="solid"/>
                      <a:round/>
                      <a:headEnd type="none" w="med" len="med"/>
                      <a:tailEnd type="none" w="med" len="med"/>
                    </a:lnL>
                    <a:lnR>
                      <a:noFill/>
                    </a:lnR>
                    <a:lnT>
                      <a:noFill/>
                    </a:lnT>
                    <a:lnB>
                      <a:noFill/>
                    </a:lnB>
                    <a:lnTlToBr>
                      <a:noFill/>
                    </a:lnTlToBr>
                    <a:lnBlToTr>
                      <a:noFill/>
                    </a:lnBlToTr>
                    <a:solidFill>
                      <a:srgbClr val="94B6D2"/>
                    </a:solidFill>
                  </a:tcPr>
                </a:tc>
                <a:extLst>
                  <a:ext uri="{0D108BD9-81ED-4DB2-BD59-A6C34878D82A}">
                    <a16:rowId xmlns:a16="http://schemas.microsoft.com/office/drawing/2014/main" val="10000"/>
                  </a:ext>
                </a:extLst>
              </a:tr>
            </a:tbl>
          </a:graphicData>
        </a:graphic>
      </p:graphicFrame>
      <p:sp>
        <p:nvSpPr>
          <p:cNvPr id="2" name="Textfeld 1">
            <a:extLst>
              <a:ext uri="{FF2B5EF4-FFF2-40B4-BE49-F238E27FC236}">
                <a16:creationId xmlns:a16="http://schemas.microsoft.com/office/drawing/2014/main" id="{C92E8FA1-8B0D-3A9B-C3EE-D12D56022B04}"/>
              </a:ext>
            </a:extLst>
          </p:cNvPr>
          <p:cNvSpPr txBox="1"/>
          <p:nvPr/>
        </p:nvSpPr>
        <p:spPr>
          <a:xfrm>
            <a:off x="307749" y="1123950"/>
            <a:ext cx="2920017" cy="369332"/>
          </a:xfrm>
          <a:prstGeom prst="rect">
            <a:avLst/>
          </a:prstGeom>
          <a:solidFill>
            <a:srgbClr val="94B6D2"/>
          </a:solidFill>
        </p:spPr>
        <p:txBody>
          <a:bodyPr wrap="square" rtlCol="0">
            <a:spAutoFit/>
          </a:bodyPr>
          <a:lstStyle/>
          <a:p>
            <a:pPr algn="ctr"/>
            <a:r>
              <a:rPr lang="de-DE" b="1" dirty="0"/>
              <a:t>GdWE</a:t>
            </a:r>
          </a:p>
        </p:txBody>
      </p:sp>
      <p:sp>
        <p:nvSpPr>
          <p:cNvPr id="3" name="Textfeld 2">
            <a:extLst>
              <a:ext uri="{FF2B5EF4-FFF2-40B4-BE49-F238E27FC236}">
                <a16:creationId xmlns:a16="http://schemas.microsoft.com/office/drawing/2014/main" id="{2BFA10C8-974E-5A43-8659-A23CC23D4D47}"/>
              </a:ext>
            </a:extLst>
          </p:cNvPr>
          <p:cNvSpPr txBox="1"/>
          <p:nvPr/>
        </p:nvSpPr>
        <p:spPr>
          <a:xfrm>
            <a:off x="307749" y="3257550"/>
            <a:ext cx="2920017" cy="646331"/>
          </a:xfrm>
          <a:prstGeom prst="rect">
            <a:avLst/>
          </a:prstGeom>
          <a:solidFill>
            <a:srgbClr val="94B6D2"/>
          </a:solidFill>
        </p:spPr>
        <p:txBody>
          <a:bodyPr wrap="square" rtlCol="0">
            <a:spAutoFit/>
          </a:bodyPr>
          <a:lstStyle/>
          <a:p>
            <a:pPr algn="ctr"/>
            <a:r>
              <a:rPr lang="de-DE" b="1" dirty="0"/>
              <a:t>Verwalter = Organ und Vertragspartner</a:t>
            </a:r>
          </a:p>
        </p:txBody>
      </p:sp>
      <p:sp>
        <p:nvSpPr>
          <p:cNvPr id="4" name="Textfeld 3">
            <a:extLst>
              <a:ext uri="{FF2B5EF4-FFF2-40B4-BE49-F238E27FC236}">
                <a16:creationId xmlns:a16="http://schemas.microsoft.com/office/drawing/2014/main" id="{001D3902-D760-AA3E-A037-10FC62B987B6}"/>
              </a:ext>
            </a:extLst>
          </p:cNvPr>
          <p:cNvSpPr txBox="1"/>
          <p:nvPr/>
        </p:nvSpPr>
        <p:spPr>
          <a:xfrm>
            <a:off x="5486400" y="2114550"/>
            <a:ext cx="2920017" cy="369332"/>
          </a:xfrm>
          <a:prstGeom prst="rect">
            <a:avLst/>
          </a:prstGeom>
          <a:solidFill>
            <a:srgbClr val="94B6D2"/>
          </a:solidFill>
        </p:spPr>
        <p:txBody>
          <a:bodyPr wrap="square" rtlCol="0">
            <a:spAutoFit/>
          </a:bodyPr>
          <a:lstStyle/>
          <a:p>
            <a:pPr algn="ctr"/>
            <a:r>
              <a:rPr lang="de-DE" b="1" dirty="0"/>
              <a:t>„Videobude“</a:t>
            </a:r>
          </a:p>
        </p:txBody>
      </p:sp>
      <p:cxnSp>
        <p:nvCxnSpPr>
          <p:cNvPr id="6" name="Gerade Verbindung mit Pfeil 5">
            <a:extLst>
              <a:ext uri="{FF2B5EF4-FFF2-40B4-BE49-F238E27FC236}">
                <a16:creationId xmlns:a16="http://schemas.microsoft.com/office/drawing/2014/main" id="{10D32CEC-01B9-5712-3E67-8979F7DA5197}"/>
              </a:ext>
            </a:extLst>
          </p:cNvPr>
          <p:cNvCxnSpPr/>
          <p:nvPr/>
        </p:nvCxnSpPr>
        <p:spPr>
          <a:xfrm>
            <a:off x="1676400" y="1657350"/>
            <a:ext cx="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978DD19E-6AC0-9AAA-28B2-4D72C35EBD2D}"/>
              </a:ext>
            </a:extLst>
          </p:cNvPr>
          <p:cNvCxnSpPr>
            <a:cxnSpLocks/>
          </p:cNvCxnSpPr>
          <p:nvPr/>
        </p:nvCxnSpPr>
        <p:spPr>
          <a:xfrm flipV="1">
            <a:off x="1905000" y="1619250"/>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634C9F71-6EE0-C7B5-B830-5E867319F052}"/>
              </a:ext>
            </a:extLst>
          </p:cNvPr>
          <p:cNvCxnSpPr/>
          <p:nvPr/>
        </p:nvCxnSpPr>
        <p:spPr>
          <a:xfrm flipV="1">
            <a:off x="3276600" y="2571750"/>
            <a:ext cx="3669808" cy="100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5D823E00-6F52-A762-67B0-30703D5B6C6C}"/>
              </a:ext>
            </a:extLst>
          </p:cNvPr>
          <p:cNvCxnSpPr>
            <a:cxnSpLocks/>
          </p:cNvCxnSpPr>
          <p:nvPr/>
        </p:nvCxnSpPr>
        <p:spPr>
          <a:xfrm>
            <a:off x="3248547" y="1308616"/>
            <a:ext cx="3697861" cy="714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2F114C4E-496F-6E1D-1340-A8A869785302}"/>
              </a:ext>
            </a:extLst>
          </p:cNvPr>
          <p:cNvSpPr txBox="1"/>
          <p:nvPr/>
        </p:nvSpPr>
        <p:spPr>
          <a:xfrm>
            <a:off x="307749" y="4018181"/>
            <a:ext cx="8566395" cy="1477328"/>
          </a:xfrm>
          <a:prstGeom prst="rect">
            <a:avLst/>
          </a:prstGeom>
          <a:noFill/>
        </p:spPr>
        <p:txBody>
          <a:bodyPr wrap="square" rtlCol="0">
            <a:spAutoFit/>
          </a:bodyPr>
          <a:lstStyle/>
          <a:p>
            <a:r>
              <a:rPr lang="de-DE" b="1" i="1" dirty="0"/>
              <a:t>§ 278 BGB - Verantwortlichkeit des Schuldners für Dritte</a:t>
            </a:r>
          </a:p>
          <a:p>
            <a:r>
              <a:rPr lang="de-DE" i="1" dirty="0"/>
              <a:t>Der Schuldner hat ein Verschulden seines gesetzlichen Vertreters und der Personen, deren er sich zur Erfüllung seiner Verbindlichkeit bedient, in gleichem Umfang zu vertreten wie eigenes Verschulden…</a:t>
            </a:r>
          </a:p>
          <a:p>
            <a:endParaRPr lang="de-DE" i="1" dirty="0"/>
          </a:p>
        </p:txBody>
      </p:sp>
      <p:sp>
        <p:nvSpPr>
          <p:cNvPr id="17" name="Textfeld 16">
            <a:extLst>
              <a:ext uri="{FF2B5EF4-FFF2-40B4-BE49-F238E27FC236}">
                <a16:creationId xmlns:a16="http://schemas.microsoft.com/office/drawing/2014/main" id="{587B015C-B804-9700-CD82-92915D7F7BB9}"/>
              </a:ext>
            </a:extLst>
          </p:cNvPr>
          <p:cNvSpPr txBox="1"/>
          <p:nvPr/>
        </p:nvSpPr>
        <p:spPr>
          <a:xfrm>
            <a:off x="5867400" y="803295"/>
            <a:ext cx="2743200" cy="923330"/>
          </a:xfrm>
          <a:prstGeom prst="rect">
            <a:avLst/>
          </a:prstGeom>
          <a:noFill/>
        </p:spPr>
        <p:txBody>
          <a:bodyPr wrap="square" rtlCol="0">
            <a:spAutoFit/>
          </a:bodyPr>
          <a:lstStyle/>
          <a:p>
            <a:pPr algn="ctr"/>
            <a:r>
              <a:rPr lang="de-DE" dirty="0"/>
              <a:t>Vertrag mit GdWE, vertreten durch Verwalter nach § 9b Abs. 1 WEG?</a:t>
            </a:r>
          </a:p>
        </p:txBody>
      </p:sp>
      <p:sp>
        <p:nvSpPr>
          <p:cNvPr id="18" name="Textfeld 17">
            <a:extLst>
              <a:ext uri="{FF2B5EF4-FFF2-40B4-BE49-F238E27FC236}">
                <a16:creationId xmlns:a16="http://schemas.microsoft.com/office/drawing/2014/main" id="{BE390C28-7026-2068-37DD-433B42FD31ED}"/>
              </a:ext>
            </a:extLst>
          </p:cNvPr>
          <p:cNvSpPr txBox="1"/>
          <p:nvPr/>
        </p:nvSpPr>
        <p:spPr>
          <a:xfrm>
            <a:off x="5916236" y="2808913"/>
            <a:ext cx="2743200" cy="923330"/>
          </a:xfrm>
          <a:prstGeom prst="rect">
            <a:avLst/>
          </a:prstGeom>
          <a:noFill/>
        </p:spPr>
        <p:txBody>
          <a:bodyPr wrap="square" rtlCol="0">
            <a:spAutoFit/>
          </a:bodyPr>
          <a:lstStyle/>
          <a:p>
            <a:pPr algn="ctr"/>
            <a:r>
              <a:rPr lang="de-DE" dirty="0"/>
              <a:t>Vertrag mit Verwalter (Abrechnung über Verwaltervergütung)?</a:t>
            </a:r>
          </a:p>
        </p:txBody>
      </p:sp>
    </p:spTree>
    <p:extLst>
      <p:ext uri="{BB962C8B-B14F-4D97-AF65-F5344CB8AC3E}">
        <p14:creationId xmlns:p14="http://schemas.microsoft.com/office/powerpoint/2010/main" val="721719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2414</Words>
  <Application>Microsoft Office PowerPoint</Application>
  <PresentationFormat>Bildschirmpräsentation (16:9)</PresentationFormat>
  <Paragraphs>146</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Tahoma</vt:lpstr>
      <vt:lpstr>Arial</vt:lpstr>
      <vt:lpstr>Calibri</vt:lpstr>
      <vt:lpstr>Calibri Light</vt:lpstr>
      <vt:lpstr>Times New Roman</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WD</dc:creator>
  <cp:lastModifiedBy>Wolfgang Dötsch</cp:lastModifiedBy>
  <cp:revision>439</cp:revision>
  <cp:lastPrinted>2019-09-16T16:00:17Z</cp:lastPrinted>
  <dcterms:created xsi:type="dcterms:W3CDTF">2016-04-06T18:20:55Z</dcterms:created>
  <dcterms:modified xsi:type="dcterms:W3CDTF">2023-08-19T05:25:19Z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2015-11-09T00:00:00Z</vt:filetime>
  </property>
  <property fmtid="{D5CDD505-2E9C-101B-9397-08002B2CF9AE}" pid="3" name="Creator">
    <vt:lpwstr>Microsoft® PowerPoint® 2013</vt:lpwstr>
  </property>
  <property fmtid="{D5CDD505-2E9C-101B-9397-08002B2CF9AE}" pid="4" name="LastSaved">
    <vt:filetime>2016-04-06T00:00:00Z</vt:filetime>
  </property>
</Properties>
</file>